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heme/themeOverride3.xml" ContentType="application/vnd.openxmlformats-officedocument.themeOverride+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theme/themeOverride2.xml" ContentType="application/vnd.openxmlformats-officedocument.themeOverride+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notesSlides/notesSlide1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59" r:id="rId5"/>
    <p:sldId id="260" r:id="rId6"/>
    <p:sldId id="261" r:id="rId7"/>
    <p:sldId id="271" r:id="rId8"/>
    <p:sldId id="272" r:id="rId9"/>
    <p:sldId id="273" r:id="rId10"/>
    <p:sldId id="274" r:id="rId11"/>
    <p:sldId id="275" r:id="rId12"/>
    <p:sldId id="276" r:id="rId13"/>
    <p:sldId id="262" r:id="rId14"/>
    <p:sldId id="263" r:id="rId15"/>
    <p:sldId id="264" r:id="rId16"/>
    <p:sldId id="265" r:id="rId17"/>
    <p:sldId id="266" r:id="rId18"/>
    <p:sldId id="267" r:id="rId19"/>
    <p:sldId id="269" r:id="rId20"/>
    <p:sldId id="270" r:id="rId21"/>
    <p:sldId id="268" r:id="rId22"/>
  </p:sldIdLst>
  <p:sldSz cx="9144000" cy="6858000" type="screen4x3"/>
  <p:notesSz cx="6761163" cy="9942513"/>
  <p:defaultText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398"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package" Target="../embeddings/Hoja_de_c_lculo_de_Microsoft_Office_Excel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package" Target="../embeddings/Hoja_de_c_lculo_de_Microsoft_Office_Excel2.xlsx"/><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package" Target="../embeddings/Hoja_de_c_lculo_de_Microsoft_Office_Excel3.xlsx"/><Relationship Id="rId1" Type="http://schemas.openxmlformats.org/officeDocument/2006/relationships/themeOverride" Target="../theme/themeOverride3.xml"/></Relationships>
</file>

<file path=ppt/charts/chart1.xml><?xml version="1.0" encoding="utf-8"?>
<c:chartSpace xmlns:c="http://schemas.openxmlformats.org/drawingml/2006/chart" xmlns:a="http://schemas.openxmlformats.org/drawingml/2006/main" xmlns:r="http://schemas.openxmlformats.org/officeDocument/2006/relationships">
  <c:lang val="ca-ES"/>
  <c:clrMapOvr bg1="lt1" tx1="dk1" bg2="lt2" tx2="dk2" accent1="accent1" accent2="accent2" accent3="accent3" accent4="accent4" accent5="accent5" accent6="accent6" hlink="hlink" folHlink="folHlink"/>
  <c:chart>
    <c:autoTitleDeleted val="1"/>
    <c:view3D>
      <c:rotX val="30"/>
      <c:perspective val="30"/>
    </c:view3D>
    <c:plotArea>
      <c:layout/>
      <c:pie3DChart>
        <c:varyColors val="1"/>
        <c:ser>
          <c:idx val="0"/>
          <c:order val="0"/>
          <c:dLbls>
            <c:dLbl>
              <c:idx val="4"/>
              <c:layout>
                <c:manualLayout>
                  <c:x val="1.2417190671215151E-2"/>
                  <c:y val="-1.265356598953183E-2"/>
                </c:manualLayout>
              </c:layout>
              <c:showPercent val="1"/>
            </c:dLbl>
            <c:txPr>
              <a:bodyPr/>
              <a:lstStyle/>
              <a:p>
                <a:pPr>
                  <a:defRPr sz="2000" baseline="0"/>
                </a:pPr>
                <a:endParaRPr lang="ca-ES"/>
              </a:p>
            </c:txPr>
            <c:showPercent val="1"/>
            <c:showLeaderLines val="1"/>
          </c:dLbls>
          <c:cat>
            <c:strRef>
              <c:f>Hoja1!$B$2:$B$6</c:f>
              <c:strCache>
                <c:ptCount val="5"/>
                <c:pt idx="0">
                  <c:v>&lt;6</c:v>
                </c:pt>
                <c:pt idx="1">
                  <c:v>6-6.9</c:v>
                </c:pt>
                <c:pt idx="2">
                  <c:v>7-7,9</c:v>
                </c:pt>
                <c:pt idx="3">
                  <c:v>8-8,9</c:v>
                </c:pt>
                <c:pt idx="4">
                  <c:v>&gt;9</c:v>
                </c:pt>
              </c:strCache>
            </c:strRef>
          </c:cat>
          <c:val>
            <c:numRef>
              <c:f>Hoja1!$C$2:$C$6</c:f>
              <c:numCache>
                <c:formatCode>General</c:formatCode>
                <c:ptCount val="5"/>
                <c:pt idx="0">
                  <c:v>1</c:v>
                </c:pt>
                <c:pt idx="1">
                  <c:v>14</c:v>
                </c:pt>
                <c:pt idx="2">
                  <c:v>35</c:v>
                </c:pt>
                <c:pt idx="3">
                  <c:v>27</c:v>
                </c:pt>
                <c:pt idx="4">
                  <c:v>3</c:v>
                </c:pt>
              </c:numCache>
            </c:numRef>
          </c:val>
        </c:ser>
        <c:dLbls>
          <c:showPercent val="1"/>
        </c:dLbls>
      </c:pie3DChart>
    </c:plotArea>
    <c:legend>
      <c:legendPos val="r"/>
      <c:layout/>
      <c:txPr>
        <a:bodyPr/>
        <a:lstStyle/>
        <a:p>
          <a:pPr>
            <a:defRPr sz="2000" baseline="0"/>
          </a:pPr>
          <a:endParaRPr lang="ca-ES"/>
        </a:p>
      </c:txPr>
    </c:legend>
    <c:plotVisOnly val="1"/>
    <c:dispBlanksAs val="zero"/>
  </c:chart>
  <c:externalData r:id="rId2"/>
</c:chartSpace>
</file>

<file path=ppt/charts/chart2.xml><?xml version="1.0" encoding="utf-8"?>
<c:chartSpace xmlns:c="http://schemas.openxmlformats.org/drawingml/2006/chart" xmlns:a="http://schemas.openxmlformats.org/drawingml/2006/main" xmlns:r="http://schemas.openxmlformats.org/officeDocument/2006/relationships">
  <c:lang val="ca-ES"/>
  <c:clrMapOvr bg1="lt1" tx1="dk1" bg2="lt2" tx2="dk2" accent1="accent1" accent2="accent2" accent3="accent3" accent4="accent4" accent5="accent5" accent6="accent6" hlink="hlink" folHlink="folHlink"/>
  <c:chart>
    <c:title>
      <c:tx>
        <c:rich>
          <a:bodyPr/>
          <a:lstStyle/>
          <a:p>
            <a:pPr>
              <a:defRPr sz="1600" baseline="0"/>
            </a:pPr>
            <a:r>
              <a:rPr lang="ca-ES" sz="1600" baseline="0" dirty="0" smtClean="0"/>
              <a:t>Grupo </a:t>
            </a:r>
            <a:r>
              <a:rPr lang="ca-ES" sz="1600" baseline="0" dirty="0" err="1" smtClean="0"/>
              <a:t>mejores</a:t>
            </a:r>
            <a:r>
              <a:rPr lang="ca-ES" sz="1600" baseline="0" dirty="0" smtClean="0"/>
              <a:t> </a:t>
            </a:r>
            <a:r>
              <a:rPr lang="ca-ES" sz="1600" baseline="0" dirty="0" err="1" smtClean="0"/>
              <a:t>notas</a:t>
            </a:r>
            <a:endParaRPr lang="ca-ES" sz="1600" baseline="0" dirty="0"/>
          </a:p>
        </c:rich>
      </c:tx>
      <c:layout/>
    </c:title>
    <c:view3D>
      <c:rotX val="30"/>
      <c:perspective val="30"/>
    </c:view3D>
    <c:plotArea>
      <c:layout/>
      <c:pie3DChart>
        <c:varyColors val="1"/>
        <c:ser>
          <c:idx val="0"/>
          <c:order val="0"/>
          <c:dLbls>
            <c:dLbl>
              <c:idx val="1"/>
              <c:layout>
                <c:manualLayout>
                  <c:x val="0.11425853102275846"/>
                  <c:y val="2.8482412210609084E-2"/>
                </c:manualLayout>
              </c:layout>
              <c:showPercent val="1"/>
            </c:dLbl>
            <c:txPr>
              <a:bodyPr/>
              <a:lstStyle/>
              <a:p>
                <a:pPr>
                  <a:defRPr sz="1400" baseline="0">
                    <a:solidFill>
                      <a:schemeClr val="bg1"/>
                    </a:solidFill>
                  </a:defRPr>
                </a:pPr>
                <a:endParaRPr lang="ca-ES"/>
              </a:p>
            </c:txPr>
            <c:showPercent val="1"/>
            <c:showLeaderLines val="1"/>
          </c:dLbls>
          <c:cat>
            <c:strRef>
              <c:f>Hoja1!$B$2:$B$3</c:f>
              <c:strCache>
                <c:ptCount val="2"/>
                <c:pt idx="0">
                  <c:v>Aciertos continuada</c:v>
                </c:pt>
                <c:pt idx="1">
                  <c:v>Aciertos única</c:v>
                </c:pt>
              </c:strCache>
            </c:strRef>
          </c:cat>
          <c:val>
            <c:numRef>
              <c:f>Hoja1!$C$2:$C$3</c:f>
              <c:numCache>
                <c:formatCode>General</c:formatCode>
                <c:ptCount val="2"/>
                <c:pt idx="0">
                  <c:v>305</c:v>
                </c:pt>
                <c:pt idx="1">
                  <c:v>275</c:v>
                </c:pt>
              </c:numCache>
            </c:numRef>
          </c:val>
        </c:ser>
        <c:dLbls>
          <c:showPercent val="1"/>
        </c:dLbls>
      </c:pie3DChart>
    </c:plotArea>
    <c:legend>
      <c:legendPos val="t"/>
      <c:layout/>
      <c:txPr>
        <a:bodyPr/>
        <a:lstStyle/>
        <a:p>
          <a:pPr>
            <a:defRPr sz="1400" baseline="0"/>
          </a:pPr>
          <a:endParaRPr lang="ca-ES"/>
        </a:p>
      </c:txPr>
    </c:legend>
    <c:plotVisOnly val="1"/>
    <c:dispBlanksAs val="zero"/>
  </c:chart>
  <c:externalData r:id="rId2"/>
</c:chartSpace>
</file>

<file path=ppt/charts/chart3.xml><?xml version="1.0" encoding="utf-8"?>
<c:chartSpace xmlns:c="http://schemas.openxmlformats.org/drawingml/2006/chart" xmlns:a="http://schemas.openxmlformats.org/drawingml/2006/main" xmlns:r="http://schemas.openxmlformats.org/officeDocument/2006/relationships">
  <c:lang val="ca-ES"/>
  <c:clrMapOvr bg1="lt1" tx1="dk1" bg2="lt2" tx2="dk2" accent1="accent1" accent2="accent2" accent3="accent3" accent4="accent4" accent5="accent5" accent6="accent6" hlink="hlink" folHlink="folHlink"/>
  <c:chart>
    <c:title>
      <c:tx>
        <c:rich>
          <a:bodyPr/>
          <a:lstStyle/>
          <a:p>
            <a:pPr>
              <a:defRPr sz="1600" baseline="0"/>
            </a:pPr>
            <a:r>
              <a:rPr lang="ca-ES" sz="1600" baseline="0" dirty="0" smtClean="0"/>
              <a:t>Grupo </a:t>
            </a:r>
            <a:r>
              <a:rPr lang="ca-ES" sz="1600" baseline="0" dirty="0" err="1" smtClean="0"/>
              <a:t>peores</a:t>
            </a:r>
            <a:r>
              <a:rPr lang="ca-ES" sz="1600" baseline="0" dirty="0" smtClean="0"/>
              <a:t> </a:t>
            </a:r>
            <a:r>
              <a:rPr lang="ca-ES" sz="1600" baseline="0" dirty="0" err="1" smtClean="0"/>
              <a:t>notas</a:t>
            </a:r>
            <a:endParaRPr lang="ca-ES" sz="1600" baseline="0" dirty="0"/>
          </a:p>
        </c:rich>
      </c:tx>
      <c:layout/>
    </c:title>
    <c:view3D>
      <c:rotX val="30"/>
      <c:perspective val="30"/>
    </c:view3D>
    <c:plotArea>
      <c:layout/>
      <c:pie3DChart>
        <c:varyColors val="1"/>
        <c:ser>
          <c:idx val="0"/>
          <c:order val="0"/>
          <c:dLbls>
            <c:dLbl>
              <c:idx val="1"/>
              <c:layout>
                <c:manualLayout>
                  <c:x val="0.11425853102275846"/>
                  <c:y val="2.8482412210609084E-2"/>
                </c:manualLayout>
              </c:layout>
              <c:showPercent val="1"/>
            </c:dLbl>
            <c:txPr>
              <a:bodyPr/>
              <a:lstStyle/>
              <a:p>
                <a:pPr>
                  <a:defRPr sz="1400" baseline="0">
                    <a:solidFill>
                      <a:schemeClr val="bg1"/>
                    </a:solidFill>
                  </a:defRPr>
                </a:pPr>
                <a:endParaRPr lang="ca-ES"/>
              </a:p>
            </c:txPr>
            <c:showPercent val="1"/>
            <c:showLeaderLines val="1"/>
          </c:dLbls>
          <c:cat>
            <c:strRef>
              <c:f>Hoja1!$B$2:$B$3</c:f>
              <c:strCache>
                <c:ptCount val="2"/>
                <c:pt idx="0">
                  <c:v>Aciertos continuada</c:v>
                </c:pt>
                <c:pt idx="1">
                  <c:v>Aciertos única</c:v>
                </c:pt>
              </c:strCache>
            </c:strRef>
          </c:cat>
          <c:val>
            <c:numRef>
              <c:f>Hoja1!$C$2:$C$3</c:f>
              <c:numCache>
                <c:formatCode>General</c:formatCode>
                <c:ptCount val="2"/>
                <c:pt idx="0">
                  <c:v>216</c:v>
                </c:pt>
                <c:pt idx="1">
                  <c:v>170</c:v>
                </c:pt>
              </c:numCache>
            </c:numRef>
          </c:val>
        </c:ser>
        <c:dLbls>
          <c:showPercent val="1"/>
        </c:dLbls>
      </c:pie3DChart>
    </c:plotArea>
    <c:legend>
      <c:legendPos val="t"/>
      <c:layout/>
      <c:txPr>
        <a:bodyPr/>
        <a:lstStyle/>
        <a:p>
          <a:pPr>
            <a:defRPr sz="1400" baseline="0"/>
          </a:pPr>
          <a:endParaRPr lang="ca-ES"/>
        </a:p>
      </c:txPr>
    </c:legend>
    <c:plotVisOnly val="1"/>
    <c:dispBlanksAs val="zero"/>
  </c:chart>
  <c:externalData r:id="rId2"/>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29837" cy="497126"/>
          </a:xfrm>
          <a:prstGeom prst="rect">
            <a:avLst/>
          </a:prstGeom>
        </p:spPr>
        <p:txBody>
          <a:bodyPr vert="horz" lIns="91440" tIns="45720" rIns="91440" bIns="45720" rtlCol="0"/>
          <a:lstStyle>
            <a:lvl1pPr algn="l">
              <a:defRPr sz="1200"/>
            </a:lvl1pPr>
          </a:lstStyle>
          <a:p>
            <a:endParaRPr lang="ca-ES"/>
          </a:p>
        </p:txBody>
      </p:sp>
      <p:sp>
        <p:nvSpPr>
          <p:cNvPr id="3" name="2 Marcador de fecha"/>
          <p:cNvSpPr>
            <a:spLocks noGrp="1"/>
          </p:cNvSpPr>
          <p:nvPr>
            <p:ph type="dt" idx="1"/>
          </p:nvPr>
        </p:nvSpPr>
        <p:spPr>
          <a:xfrm>
            <a:off x="3829761" y="0"/>
            <a:ext cx="2929837" cy="497126"/>
          </a:xfrm>
          <a:prstGeom prst="rect">
            <a:avLst/>
          </a:prstGeom>
        </p:spPr>
        <p:txBody>
          <a:bodyPr vert="horz" lIns="91440" tIns="45720" rIns="91440" bIns="45720" rtlCol="0"/>
          <a:lstStyle>
            <a:lvl1pPr algn="r">
              <a:defRPr sz="1200"/>
            </a:lvl1pPr>
          </a:lstStyle>
          <a:p>
            <a:fld id="{82D1BFC2-8E8A-410F-8DCD-1AA8B9AA7A23}" type="datetimeFigureOut">
              <a:rPr lang="ca-ES" smtClean="0"/>
              <a:pPr/>
              <a:t>13/07/2018</a:t>
            </a:fld>
            <a:endParaRPr lang="ca-ES"/>
          </a:p>
        </p:txBody>
      </p:sp>
      <p:sp>
        <p:nvSpPr>
          <p:cNvPr id="4" name="3 Marcador de imagen de diapositiva"/>
          <p:cNvSpPr>
            <a:spLocks noGrp="1" noRot="1" noChangeAspect="1"/>
          </p:cNvSpPr>
          <p:nvPr>
            <p:ph type="sldImg" idx="2"/>
          </p:nvPr>
        </p:nvSpPr>
        <p:spPr>
          <a:xfrm>
            <a:off x="896938" y="746125"/>
            <a:ext cx="4967287" cy="3727450"/>
          </a:xfrm>
          <a:prstGeom prst="rect">
            <a:avLst/>
          </a:prstGeom>
          <a:noFill/>
          <a:ln w="12700">
            <a:solidFill>
              <a:prstClr val="black"/>
            </a:solidFill>
          </a:ln>
        </p:spPr>
        <p:txBody>
          <a:bodyPr vert="horz" lIns="91440" tIns="45720" rIns="91440" bIns="45720" rtlCol="0" anchor="ctr"/>
          <a:lstStyle/>
          <a:p>
            <a:endParaRPr lang="ca-ES"/>
          </a:p>
        </p:txBody>
      </p:sp>
      <p:sp>
        <p:nvSpPr>
          <p:cNvPr id="5" name="4 Marcador de notas"/>
          <p:cNvSpPr>
            <a:spLocks noGrp="1"/>
          </p:cNvSpPr>
          <p:nvPr>
            <p:ph type="body" sz="quarter" idx="3"/>
          </p:nvPr>
        </p:nvSpPr>
        <p:spPr>
          <a:xfrm>
            <a:off x="676117" y="4722694"/>
            <a:ext cx="5408930" cy="4474131"/>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6" name="5 Marcador de pie de página"/>
          <p:cNvSpPr>
            <a:spLocks noGrp="1"/>
          </p:cNvSpPr>
          <p:nvPr>
            <p:ph type="ftr" sz="quarter" idx="4"/>
          </p:nvPr>
        </p:nvSpPr>
        <p:spPr>
          <a:xfrm>
            <a:off x="0" y="9443662"/>
            <a:ext cx="2929837" cy="497126"/>
          </a:xfrm>
          <a:prstGeom prst="rect">
            <a:avLst/>
          </a:prstGeom>
        </p:spPr>
        <p:txBody>
          <a:bodyPr vert="horz" lIns="91440" tIns="45720" rIns="91440" bIns="45720" rtlCol="0" anchor="b"/>
          <a:lstStyle>
            <a:lvl1pPr algn="l">
              <a:defRPr sz="1200"/>
            </a:lvl1pPr>
          </a:lstStyle>
          <a:p>
            <a:endParaRPr lang="ca-ES"/>
          </a:p>
        </p:txBody>
      </p:sp>
      <p:sp>
        <p:nvSpPr>
          <p:cNvPr id="7" name="6 Marcador de número de diapositiva"/>
          <p:cNvSpPr>
            <a:spLocks noGrp="1"/>
          </p:cNvSpPr>
          <p:nvPr>
            <p:ph type="sldNum" sz="quarter" idx="5"/>
          </p:nvPr>
        </p:nvSpPr>
        <p:spPr>
          <a:xfrm>
            <a:off x="3829761" y="9443662"/>
            <a:ext cx="2929837" cy="497126"/>
          </a:xfrm>
          <a:prstGeom prst="rect">
            <a:avLst/>
          </a:prstGeom>
        </p:spPr>
        <p:txBody>
          <a:bodyPr vert="horz" lIns="91440" tIns="45720" rIns="91440" bIns="45720" rtlCol="0" anchor="b"/>
          <a:lstStyle>
            <a:lvl1pPr algn="r">
              <a:defRPr sz="1200"/>
            </a:lvl1pPr>
          </a:lstStyle>
          <a:p>
            <a:fld id="{BE6712D7-EBC0-478A-8A10-B8688FABD5A4}" type="slidenum">
              <a:rPr lang="ca-ES" smtClean="0"/>
              <a:pPr/>
              <a:t>‹Nº›</a:t>
            </a:fld>
            <a:endParaRPr lang="ca-ES"/>
          </a:p>
        </p:txBody>
      </p:sp>
    </p:spTree>
    <p:extLst>
      <p:ext uri="{BB962C8B-B14F-4D97-AF65-F5344CB8AC3E}">
        <p14:creationId xmlns:p14="http://schemas.microsoft.com/office/powerpoint/2010/main" xmlns="" val="1173299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1</a:t>
            </a:fld>
            <a:endParaRPr lang="ca-ES"/>
          </a:p>
        </p:txBody>
      </p:sp>
    </p:spTree>
    <p:extLst>
      <p:ext uri="{BB962C8B-B14F-4D97-AF65-F5344CB8AC3E}">
        <p14:creationId xmlns:p14="http://schemas.microsoft.com/office/powerpoint/2010/main" xmlns="" val="1151644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2</a:t>
            </a:fld>
            <a:endParaRPr lang="ca-ES"/>
          </a:p>
        </p:txBody>
      </p:sp>
    </p:spTree>
    <p:extLst>
      <p:ext uri="{BB962C8B-B14F-4D97-AF65-F5344CB8AC3E}">
        <p14:creationId xmlns:p14="http://schemas.microsoft.com/office/powerpoint/2010/main" xmlns="" val="8773140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3</a:t>
            </a:fld>
            <a:endParaRPr lang="ca-ES"/>
          </a:p>
        </p:txBody>
      </p:sp>
    </p:spTree>
    <p:extLst>
      <p:ext uri="{BB962C8B-B14F-4D97-AF65-F5344CB8AC3E}">
        <p14:creationId xmlns:p14="http://schemas.microsoft.com/office/powerpoint/2010/main" xmlns="" val="877314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4</a:t>
            </a:fld>
            <a:endParaRPr lang="ca-ES"/>
          </a:p>
        </p:txBody>
      </p:sp>
    </p:spTree>
    <p:extLst>
      <p:ext uri="{BB962C8B-B14F-4D97-AF65-F5344CB8AC3E}">
        <p14:creationId xmlns:p14="http://schemas.microsoft.com/office/powerpoint/2010/main" xmlns="" val="35119634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5</a:t>
            </a:fld>
            <a:endParaRPr lang="ca-ES"/>
          </a:p>
        </p:txBody>
      </p:sp>
    </p:spTree>
    <p:extLst>
      <p:ext uri="{BB962C8B-B14F-4D97-AF65-F5344CB8AC3E}">
        <p14:creationId xmlns:p14="http://schemas.microsoft.com/office/powerpoint/2010/main" xmlns="" val="2154764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6</a:t>
            </a:fld>
            <a:endParaRPr lang="ca-ES"/>
          </a:p>
        </p:txBody>
      </p:sp>
    </p:spTree>
    <p:extLst>
      <p:ext uri="{BB962C8B-B14F-4D97-AF65-F5344CB8AC3E}">
        <p14:creationId xmlns:p14="http://schemas.microsoft.com/office/powerpoint/2010/main" xmlns="" val="4772496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7</a:t>
            </a:fld>
            <a:endParaRPr lang="ca-ES"/>
          </a:p>
        </p:txBody>
      </p:sp>
    </p:spTree>
    <p:extLst>
      <p:ext uri="{BB962C8B-B14F-4D97-AF65-F5344CB8AC3E}">
        <p14:creationId xmlns:p14="http://schemas.microsoft.com/office/powerpoint/2010/main" xmlns="" val="29790426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8</a:t>
            </a:fld>
            <a:endParaRPr lang="ca-ES"/>
          </a:p>
        </p:txBody>
      </p:sp>
    </p:spTree>
    <p:extLst>
      <p:ext uri="{BB962C8B-B14F-4D97-AF65-F5344CB8AC3E}">
        <p14:creationId xmlns:p14="http://schemas.microsoft.com/office/powerpoint/2010/main" xmlns="" val="34455758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9</a:t>
            </a:fld>
            <a:endParaRPr lang="ca-ES"/>
          </a:p>
        </p:txBody>
      </p:sp>
    </p:spTree>
    <p:extLst>
      <p:ext uri="{BB962C8B-B14F-4D97-AF65-F5344CB8AC3E}">
        <p14:creationId xmlns:p14="http://schemas.microsoft.com/office/powerpoint/2010/main" xmlns="" val="34455758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10</a:t>
            </a:fld>
            <a:endParaRPr lang="ca-ES"/>
          </a:p>
        </p:txBody>
      </p:sp>
    </p:spTree>
    <p:extLst>
      <p:ext uri="{BB962C8B-B14F-4D97-AF65-F5344CB8AC3E}">
        <p14:creationId xmlns:p14="http://schemas.microsoft.com/office/powerpoint/2010/main" xmlns="" val="34455758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11</a:t>
            </a:fld>
            <a:endParaRPr lang="ca-ES"/>
          </a:p>
        </p:txBody>
      </p:sp>
    </p:spTree>
    <p:extLst>
      <p:ext uri="{BB962C8B-B14F-4D97-AF65-F5344CB8AC3E}">
        <p14:creationId xmlns:p14="http://schemas.microsoft.com/office/powerpoint/2010/main" xmlns="" val="34455758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12</a:t>
            </a:fld>
            <a:endParaRPr lang="ca-ES"/>
          </a:p>
        </p:txBody>
      </p:sp>
    </p:spTree>
    <p:extLst>
      <p:ext uri="{BB962C8B-B14F-4D97-AF65-F5344CB8AC3E}">
        <p14:creationId xmlns:p14="http://schemas.microsoft.com/office/powerpoint/2010/main" xmlns="" val="34455758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13</a:t>
            </a:fld>
            <a:endParaRPr lang="ca-ES"/>
          </a:p>
        </p:txBody>
      </p:sp>
    </p:spTree>
    <p:extLst>
      <p:ext uri="{BB962C8B-B14F-4D97-AF65-F5344CB8AC3E}">
        <p14:creationId xmlns:p14="http://schemas.microsoft.com/office/powerpoint/2010/main" xmlns="" val="28439145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14</a:t>
            </a:fld>
            <a:endParaRPr lang="ca-ES"/>
          </a:p>
        </p:txBody>
      </p:sp>
    </p:spTree>
    <p:extLst>
      <p:ext uri="{BB962C8B-B14F-4D97-AF65-F5344CB8AC3E}">
        <p14:creationId xmlns:p14="http://schemas.microsoft.com/office/powerpoint/2010/main" xmlns="" val="11940773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15</a:t>
            </a:fld>
            <a:endParaRPr lang="ca-ES"/>
          </a:p>
        </p:txBody>
      </p:sp>
    </p:spTree>
    <p:extLst>
      <p:ext uri="{BB962C8B-B14F-4D97-AF65-F5344CB8AC3E}">
        <p14:creationId xmlns:p14="http://schemas.microsoft.com/office/powerpoint/2010/main" xmlns="" val="28402773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dirty="0"/>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16</a:t>
            </a:fld>
            <a:endParaRPr lang="ca-ES"/>
          </a:p>
        </p:txBody>
      </p:sp>
    </p:spTree>
    <p:extLst>
      <p:ext uri="{BB962C8B-B14F-4D97-AF65-F5344CB8AC3E}">
        <p14:creationId xmlns:p14="http://schemas.microsoft.com/office/powerpoint/2010/main" xmlns="" val="28402773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dirty="0"/>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17</a:t>
            </a:fld>
            <a:endParaRPr lang="ca-ES"/>
          </a:p>
        </p:txBody>
      </p:sp>
    </p:spTree>
    <p:extLst>
      <p:ext uri="{BB962C8B-B14F-4D97-AF65-F5344CB8AC3E}">
        <p14:creationId xmlns:p14="http://schemas.microsoft.com/office/powerpoint/2010/main" xmlns="" val="28402773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dirty="0"/>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18</a:t>
            </a:fld>
            <a:endParaRPr lang="ca-ES"/>
          </a:p>
        </p:txBody>
      </p:sp>
    </p:spTree>
    <p:extLst>
      <p:ext uri="{BB962C8B-B14F-4D97-AF65-F5344CB8AC3E}">
        <p14:creationId xmlns:p14="http://schemas.microsoft.com/office/powerpoint/2010/main" xmlns="" val="2840277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dirty="0"/>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19</a:t>
            </a:fld>
            <a:endParaRPr lang="ca-ES"/>
          </a:p>
        </p:txBody>
      </p:sp>
    </p:spTree>
    <p:extLst>
      <p:ext uri="{BB962C8B-B14F-4D97-AF65-F5344CB8AC3E}">
        <p14:creationId xmlns:p14="http://schemas.microsoft.com/office/powerpoint/2010/main" xmlns="" val="284027739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20</a:t>
            </a:fld>
            <a:endParaRPr lang="ca-ES"/>
          </a:p>
        </p:txBody>
      </p:sp>
    </p:spTree>
    <p:extLst>
      <p:ext uri="{BB962C8B-B14F-4D97-AF65-F5344CB8AC3E}">
        <p14:creationId xmlns:p14="http://schemas.microsoft.com/office/powerpoint/2010/main" xmlns="" val="125563038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ca-ES"/>
          </a:p>
        </p:txBody>
      </p:sp>
      <p:sp>
        <p:nvSpPr>
          <p:cNvPr id="4" name="3 Marcador de número de diapositiva"/>
          <p:cNvSpPr>
            <a:spLocks noGrp="1"/>
          </p:cNvSpPr>
          <p:nvPr>
            <p:ph type="sldNum" sz="quarter" idx="10"/>
          </p:nvPr>
        </p:nvSpPr>
        <p:spPr/>
        <p:txBody>
          <a:bodyPr/>
          <a:lstStyle/>
          <a:p>
            <a:fld id="{BE6712D7-EBC0-478A-8A10-B8688FABD5A4}" type="slidenum">
              <a:rPr lang="ca-ES" smtClean="0"/>
              <a:pPr/>
              <a:t>21</a:t>
            </a:fld>
            <a:endParaRPr lang="ca-ES"/>
          </a:p>
        </p:txBody>
      </p:sp>
    </p:spTree>
    <p:extLst>
      <p:ext uri="{BB962C8B-B14F-4D97-AF65-F5344CB8AC3E}">
        <p14:creationId xmlns:p14="http://schemas.microsoft.com/office/powerpoint/2010/main" xmlns="" val="24712706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EBFFE304-9F84-4B4F-86B6-61A56C3D2BC4}" type="datetimeFigureOut">
              <a:rPr lang="ca-ES" smtClean="0"/>
              <a:pPr/>
              <a:t>13/07/2018</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69C87FAC-B2B1-4689-AABD-11B94F25935A}" type="slidenum">
              <a:rPr lang="ca-ES" smtClean="0"/>
              <a:pPr/>
              <a:t>‹Nº›</a:t>
            </a:fld>
            <a:endParaRPr lang="ca-E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EBFFE304-9F84-4B4F-86B6-61A56C3D2BC4}" type="datetimeFigureOut">
              <a:rPr lang="ca-ES" smtClean="0"/>
              <a:pPr/>
              <a:t>13/07/2018</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69C87FAC-B2B1-4689-AABD-11B94F25935A}" type="slidenum">
              <a:rPr lang="ca-ES" smtClean="0"/>
              <a:pPr/>
              <a:t>‹Nº›</a:t>
            </a:fld>
            <a:endParaRPr lang="ca-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p>
            <a:fld id="{EBFFE304-9F84-4B4F-86B6-61A56C3D2BC4}" type="datetimeFigureOut">
              <a:rPr lang="ca-ES" smtClean="0"/>
              <a:pPr/>
              <a:t>13/07/2018</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69C87FAC-B2B1-4689-AABD-11B94F25935A}" type="slidenum">
              <a:rPr lang="ca-ES" smtClean="0"/>
              <a:pPr/>
              <a:t>‹Nº›</a:t>
            </a:fld>
            <a:endParaRPr lang="ca-E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EBFFE304-9F84-4B4F-86B6-61A56C3D2BC4}" type="datetimeFigureOut">
              <a:rPr lang="ca-ES" smtClean="0"/>
              <a:pPr/>
              <a:t>13/07/2018</a:t>
            </a:fld>
            <a:endParaRPr lang="ca-ES"/>
          </a:p>
        </p:txBody>
      </p:sp>
      <p:sp>
        <p:nvSpPr>
          <p:cNvPr id="6" name="Footer Placeholder 5"/>
          <p:cNvSpPr>
            <a:spLocks noGrp="1"/>
          </p:cNvSpPr>
          <p:nvPr>
            <p:ph type="ftr" sz="quarter" idx="11"/>
          </p:nvPr>
        </p:nvSpPr>
        <p:spPr/>
        <p:txBody>
          <a:bodyPr/>
          <a:lstStyle/>
          <a:p>
            <a:endParaRPr lang="ca-ES"/>
          </a:p>
        </p:txBody>
      </p:sp>
      <p:sp>
        <p:nvSpPr>
          <p:cNvPr id="7" name="Slide Number Placeholder 6"/>
          <p:cNvSpPr>
            <a:spLocks noGrp="1"/>
          </p:cNvSpPr>
          <p:nvPr>
            <p:ph type="sldNum" sz="quarter" idx="12"/>
          </p:nvPr>
        </p:nvSpPr>
        <p:spPr/>
        <p:txBody>
          <a:bodyPr/>
          <a:lstStyle/>
          <a:p>
            <a:fld id="{69C87FAC-B2B1-4689-AABD-11B94F25935A}" type="slidenum">
              <a:rPr lang="ca-ES" smtClean="0"/>
              <a:pPr/>
              <a:t>‹Nº›</a:t>
            </a:fld>
            <a:endParaRPr lang="ca-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EBFFE304-9F84-4B4F-86B6-61A56C3D2BC4}" type="datetimeFigureOut">
              <a:rPr lang="ca-ES" smtClean="0"/>
              <a:pPr/>
              <a:t>13/07/2018</a:t>
            </a:fld>
            <a:endParaRPr lang="ca-ES"/>
          </a:p>
        </p:txBody>
      </p:sp>
      <p:sp>
        <p:nvSpPr>
          <p:cNvPr id="8" name="Footer Placeholder 7"/>
          <p:cNvSpPr>
            <a:spLocks noGrp="1"/>
          </p:cNvSpPr>
          <p:nvPr>
            <p:ph type="ftr" sz="quarter" idx="11"/>
          </p:nvPr>
        </p:nvSpPr>
        <p:spPr/>
        <p:txBody>
          <a:bodyPr/>
          <a:lstStyle/>
          <a:p>
            <a:endParaRPr lang="ca-ES"/>
          </a:p>
        </p:txBody>
      </p:sp>
      <p:sp>
        <p:nvSpPr>
          <p:cNvPr id="9" name="Slide Number Placeholder 8"/>
          <p:cNvSpPr>
            <a:spLocks noGrp="1"/>
          </p:cNvSpPr>
          <p:nvPr>
            <p:ph type="sldNum" sz="quarter" idx="12"/>
          </p:nvPr>
        </p:nvSpPr>
        <p:spPr/>
        <p:txBody>
          <a:bodyPr/>
          <a:lstStyle/>
          <a:p>
            <a:fld id="{69C87FAC-B2B1-4689-AABD-11B94F25935A}" type="slidenum">
              <a:rPr lang="ca-ES" smtClean="0"/>
              <a:pPr/>
              <a:t>‹Nº›</a:t>
            </a:fld>
            <a:endParaRPr lang="ca-E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EBFFE304-9F84-4B4F-86B6-61A56C3D2BC4}" type="datetimeFigureOut">
              <a:rPr lang="ca-ES" smtClean="0"/>
              <a:pPr/>
              <a:t>13/07/2018</a:t>
            </a:fld>
            <a:endParaRPr lang="ca-ES"/>
          </a:p>
        </p:txBody>
      </p:sp>
      <p:sp>
        <p:nvSpPr>
          <p:cNvPr id="4" name="Footer Placeholder 3"/>
          <p:cNvSpPr>
            <a:spLocks noGrp="1"/>
          </p:cNvSpPr>
          <p:nvPr>
            <p:ph type="ftr" sz="quarter" idx="11"/>
          </p:nvPr>
        </p:nvSpPr>
        <p:spPr/>
        <p:txBody>
          <a:bodyPr/>
          <a:lstStyle/>
          <a:p>
            <a:endParaRPr lang="ca-ES"/>
          </a:p>
        </p:txBody>
      </p:sp>
      <p:sp>
        <p:nvSpPr>
          <p:cNvPr id="5" name="Slide Number Placeholder 4"/>
          <p:cNvSpPr>
            <a:spLocks noGrp="1"/>
          </p:cNvSpPr>
          <p:nvPr>
            <p:ph type="sldNum" sz="quarter" idx="12"/>
          </p:nvPr>
        </p:nvSpPr>
        <p:spPr/>
        <p:txBody>
          <a:bodyPr/>
          <a:lstStyle/>
          <a:p>
            <a:fld id="{69C87FAC-B2B1-4689-AABD-11B94F25935A}" type="slidenum">
              <a:rPr lang="ca-ES" smtClean="0"/>
              <a:pPr/>
              <a:t>‹Nº›</a:t>
            </a:fld>
            <a:endParaRPr lang="ca-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FFE304-9F84-4B4F-86B6-61A56C3D2BC4}" type="datetimeFigureOut">
              <a:rPr lang="ca-ES" smtClean="0"/>
              <a:pPr/>
              <a:t>13/07/2018</a:t>
            </a:fld>
            <a:endParaRPr lang="ca-ES"/>
          </a:p>
        </p:txBody>
      </p:sp>
      <p:sp>
        <p:nvSpPr>
          <p:cNvPr id="3" name="Footer Placeholder 2"/>
          <p:cNvSpPr>
            <a:spLocks noGrp="1"/>
          </p:cNvSpPr>
          <p:nvPr>
            <p:ph type="ftr" sz="quarter" idx="11"/>
          </p:nvPr>
        </p:nvSpPr>
        <p:spPr/>
        <p:txBody>
          <a:bodyPr/>
          <a:lstStyle/>
          <a:p>
            <a:endParaRPr lang="ca-ES"/>
          </a:p>
        </p:txBody>
      </p:sp>
      <p:sp>
        <p:nvSpPr>
          <p:cNvPr id="4" name="Slide Number Placeholder 3"/>
          <p:cNvSpPr>
            <a:spLocks noGrp="1"/>
          </p:cNvSpPr>
          <p:nvPr>
            <p:ph type="sldNum" sz="quarter" idx="12"/>
          </p:nvPr>
        </p:nvSpPr>
        <p:spPr/>
        <p:txBody>
          <a:bodyPr/>
          <a:lstStyle/>
          <a:p>
            <a:fld id="{69C87FAC-B2B1-4689-AABD-11B94F25935A}" type="slidenum">
              <a:rPr lang="ca-ES" smtClean="0"/>
              <a:pPr/>
              <a:t>‹Nº›</a:t>
            </a:fld>
            <a:endParaRPr lang="ca-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EBFFE304-9F84-4B4F-86B6-61A56C3D2BC4}" type="datetimeFigureOut">
              <a:rPr lang="ca-ES" smtClean="0"/>
              <a:pPr/>
              <a:t>13/07/2018</a:t>
            </a:fld>
            <a:endParaRPr lang="ca-ES"/>
          </a:p>
        </p:txBody>
      </p:sp>
      <p:sp>
        <p:nvSpPr>
          <p:cNvPr id="6" name="Footer Placeholder 5"/>
          <p:cNvSpPr>
            <a:spLocks noGrp="1"/>
          </p:cNvSpPr>
          <p:nvPr>
            <p:ph type="ftr" sz="quarter" idx="11"/>
          </p:nvPr>
        </p:nvSpPr>
        <p:spPr/>
        <p:txBody>
          <a:bodyPr/>
          <a:lstStyle/>
          <a:p>
            <a:endParaRPr lang="ca-ES"/>
          </a:p>
        </p:txBody>
      </p:sp>
      <p:sp>
        <p:nvSpPr>
          <p:cNvPr id="7" name="Slide Number Placeholder 6"/>
          <p:cNvSpPr>
            <a:spLocks noGrp="1"/>
          </p:cNvSpPr>
          <p:nvPr>
            <p:ph type="sldNum" sz="quarter" idx="12"/>
          </p:nvPr>
        </p:nvSpPr>
        <p:spPr/>
        <p:txBody>
          <a:bodyPr/>
          <a:lstStyle/>
          <a:p>
            <a:fld id="{69C87FAC-B2B1-4689-AABD-11B94F25935A}" type="slidenum">
              <a:rPr lang="ca-ES" smtClean="0"/>
              <a:pPr/>
              <a:t>‹Nº›</a:t>
            </a:fld>
            <a:endParaRPr lang="ca-E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EBFFE304-9F84-4B4F-86B6-61A56C3D2BC4}" type="datetimeFigureOut">
              <a:rPr lang="ca-ES" smtClean="0"/>
              <a:pPr/>
              <a:t>13/07/2018</a:t>
            </a:fld>
            <a:endParaRPr lang="ca-ES"/>
          </a:p>
        </p:txBody>
      </p:sp>
      <p:sp>
        <p:nvSpPr>
          <p:cNvPr id="6" name="Footer Placeholder 5"/>
          <p:cNvSpPr>
            <a:spLocks noGrp="1"/>
          </p:cNvSpPr>
          <p:nvPr>
            <p:ph type="ftr" sz="quarter" idx="11"/>
          </p:nvPr>
        </p:nvSpPr>
        <p:spPr/>
        <p:txBody>
          <a:bodyPr/>
          <a:lstStyle/>
          <a:p>
            <a:endParaRPr lang="ca-ES"/>
          </a:p>
        </p:txBody>
      </p:sp>
      <p:sp>
        <p:nvSpPr>
          <p:cNvPr id="7" name="Slide Number Placeholder 6"/>
          <p:cNvSpPr>
            <a:spLocks noGrp="1"/>
          </p:cNvSpPr>
          <p:nvPr>
            <p:ph type="sldNum" sz="quarter" idx="12"/>
          </p:nvPr>
        </p:nvSpPr>
        <p:spPr/>
        <p:txBody>
          <a:bodyPr/>
          <a:lstStyle/>
          <a:p>
            <a:fld id="{69C87FAC-B2B1-4689-AABD-11B94F25935A}" type="slidenum">
              <a:rPr lang="ca-ES" smtClean="0"/>
              <a:pPr/>
              <a:t>‹Nº›</a:t>
            </a:fld>
            <a:endParaRPr lang="ca-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EBFFE304-9F84-4B4F-86B6-61A56C3D2BC4}" type="datetimeFigureOut">
              <a:rPr lang="ca-ES" smtClean="0"/>
              <a:pPr/>
              <a:t>13/07/2018</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69C87FAC-B2B1-4689-AABD-11B94F25935A}" type="slidenum">
              <a:rPr lang="ca-ES" smtClean="0"/>
              <a:pPr/>
              <a:t>‹Nº›</a:t>
            </a:fld>
            <a:endParaRPr lang="ca-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EBFFE304-9F84-4B4F-86B6-61A56C3D2BC4}" type="datetimeFigureOut">
              <a:rPr lang="ca-ES" smtClean="0"/>
              <a:pPr/>
              <a:t>13/07/2018</a:t>
            </a:fld>
            <a:endParaRPr lang="ca-ES"/>
          </a:p>
        </p:txBody>
      </p:sp>
      <p:sp>
        <p:nvSpPr>
          <p:cNvPr id="5" name="Footer Placeholder 4"/>
          <p:cNvSpPr>
            <a:spLocks noGrp="1"/>
          </p:cNvSpPr>
          <p:nvPr>
            <p:ph type="ftr" sz="quarter" idx="11"/>
          </p:nvPr>
        </p:nvSpPr>
        <p:spPr/>
        <p:txBody>
          <a:bodyPr/>
          <a:lstStyle/>
          <a:p>
            <a:endParaRPr lang="ca-ES"/>
          </a:p>
        </p:txBody>
      </p:sp>
      <p:sp>
        <p:nvSpPr>
          <p:cNvPr id="6" name="Slide Number Placeholder 5"/>
          <p:cNvSpPr>
            <a:spLocks noGrp="1"/>
          </p:cNvSpPr>
          <p:nvPr>
            <p:ph type="sldNum" sz="quarter" idx="12"/>
          </p:nvPr>
        </p:nvSpPr>
        <p:spPr/>
        <p:txBody>
          <a:bodyPr/>
          <a:lstStyle/>
          <a:p>
            <a:fld id="{69C87FAC-B2B1-4689-AABD-11B94F25935A}" type="slidenum">
              <a:rPr lang="ca-ES" smtClean="0"/>
              <a:pPr/>
              <a:t>‹Nº›</a:t>
            </a:fld>
            <a:endParaRPr lang="ca-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EBFFE304-9F84-4B4F-86B6-61A56C3D2BC4}" type="datetimeFigureOut">
              <a:rPr lang="ca-ES" smtClean="0"/>
              <a:pPr/>
              <a:t>13/07/2018</a:t>
            </a:fld>
            <a:endParaRPr lang="ca-E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ca-E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69C87FAC-B2B1-4689-AABD-11B94F25935A}" type="slidenum">
              <a:rPr lang="ca-ES" smtClean="0"/>
              <a:pPr/>
              <a:t>‹Nº›</a:t>
            </a:fld>
            <a:endParaRPr lang="ca-E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www.google.es/url?sa=i&amp;rct=j&amp;q=&amp;esrc=s&amp;source=images&amp;cd=&amp;cad=rja&amp;uact=8&amp;ved=2ahUKEwiJsdug2ZvcAhUKvxQKHWFJAHIQjRx6BAgBEAU&amp;url=https://farmaciaicienciesalimentacio.blogspot.com/p/funcionament-del-blog.html&amp;psig=AOvVaw31kMjfTR5uQMVOKC4ojVZr&amp;ust=1531558055572293"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chart" Target="../charts/chart3.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emf"/></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r>
              <a:rPr lang="ca-ES" sz="3200" dirty="0" err="1" smtClean="0"/>
              <a:t>Experiencia</a:t>
            </a:r>
            <a:r>
              <a:rPr lang="ca-ES" sz="3200" dirty="0" smtClean="0"/>
              <a:t> </a:t>
            </a:r>
            <a:r>
              <a:rPr lang="ca-ES" sz="3200" dirty="0" err="1" smtClean="0"/>
              <a:t>docente</a:t>
            </a:r>
            <a:r>
              <a:rPr lang="ca-ES" sz="3200" dirty="0" smtClean="0"/>
              <a:t>: </a:t>
            </a:r>
            <a:r>
              <a:rPr lang="ca-ES" sz="3200" dirty="0" err="1" smtClean="0"/>
              <a:t>actividad</a:t>
            </a:r>
            <a:r>
              <a:rPr lang="ca-ES" sz="3200" dirty="0" smtClean="0"/>
              <a:t> de </a:t>
            </a:r>
            <a:r>
              <a:rPr lang="ca-ES" sz="3200" dirty="0" err="1" smtClean="0"/>
              <a:t>integración</a:t>
            </a:r>
            <a:r>
              <a:rPr lang="ca-ES" sz="3200" dirty="0" smtClean="0"/>
              <a:t> química-</a:t>
            </a:r>
            <a:r>
              <a:rPr lang="ca-ES" sz="3200" dirty="0" err="1" smtClean="0"/>
              <a:t>farmacología</a:t>
            </a:r>
            <a:r>
              <a:rPr lang="ca-ES" sz="3200" dirty="0" smtClean="0"/>
              <a:t> </a:t>
            </a:r>
            <a:r>
              <a:rPr lang="ca-ES" sz="3200" dirty="0" err="1" smtClean="0"/>
              <a:t>toxicología</a:t>
            </a:r>
            <a:endParaRPr lang="ca-ES" sz="3200" dirty="0"/>
          </a:p>
        </p:txBody>
      </p:sp>
      <p:sp>
        <p:nvSpPr>
          <p:cNvPr id="3" name="2 Subtítulo"/>
          <p:cNvSpPr>
            <a:spLocks noGrp="1"/>
          </p:cNvSpPr>
          <p:nvPr>
            <p:ph type="subTitle" idx="1"/>
          </p:nvPr>
        </p:nvSpPr>
        <p:spPr>
          <a:xfrm>
            <a:off x="685800" y="3505200"/>
            <a:ext cx="5902424" cy="1752600"/>
          </a:xfrm>
        </p:spPr>
        <p:txBody>
          <a:bodyPr>
            <a:noAutofit/>
          </a:bodyPr>
          <a:lstStyle/>
          <a:p>
            <a:pPr>
              <a:lnSpc>
                <a:spcPts val="3000"/>
              </a:lnSpc>
            </a:pPr>
            <a:r>
              <a:rPr lang="ca-ES" sz="2000" dirty="0" smtClean="0"/>
              <a:t>Marta Alegret Jordà</a:t>
            </a:r>
          </a:p>
          <a:p>
            <a:pPr>
              <a:lnSpc>
                <a:spcPts val="3000"/>
              </a:lnSpc>
            </a:pPr>
            <a:r>
              <a:rPr lang="ca-ES" sz="2000" dirty="0" err="1" smtClean="0"/>
              <a:t>Profesores</a:t>
            </a:r>
            <a:r>
              <a:rPr lang="ca-ES" sz="2000" dirty="0" smtClean="0"/>
              <a:t>/as </a:t>
            </a:r>
            <a:r>
              <a:rPr lang="ca-ES" sz="2000" dirty="0" smtClean="0"/>
              <a:t>del </a:t>
            </a:r>
            <a:r>
              <a:rPr lang="ca-ES" sz="2000" dirty="0" err="1"/>
              <a:t>D</a:t>
            </a:r>
            <a:r>
              <a:rPr lang="ca-ES" sz="2000" dirty="0" err="1" smtClean="0"/>
              <a:t>epartamento</a:t>
            </a:r>
            <a:r>
              <a:rPr lang="ca-ES" sz="2000" dirty="0" smtClean="0"/>
              <a:t> de </a:t>
            </a:r>
            <a:r>
              <a:rPr lang="ca-ES" sz="2000" dirty="0" err="1"/>
              <a:t>F</a:t>
            </a:r>
            <a:r>
              <a:rPr lang="ca-ES" sz="2000" dirty="0" err="1" smtClean="0"/>
              <a:t>armacología</a:t>
            </a:r>
            <a:r>
              <a:rPr lang="ca-ES" sz="2000" dirty="0" smtClean="0"/>
              <a:t>, </a:t>
            </a:r>
            <a:r>
              <a:rPr lang="ca-ES" sz="2000" dirty="0" err="1" smtClean="0"/>
              <a:t>Toxicología</a:t>
            </a:r>
            <a:r>
              <a:rPr lang="ca-ES" sz="2000" dirty="0" smtClean="0"/>
              <a:t> y Química </a:t>
            </a:r>
            <a:r>
              <a:rPr lang="ca-ES" sz="2000" dirty="0" err="1" smtClean="0"/>
              <a:t>Terapéutica</a:t>
            </a:r>
            <a:r>
              <a:rPr lang="ca-ES" sz="2000" dirty="0" smtClean="0"/>
              <a:t> de la </a:t>
            </a:r>
            <a:r>
              <a:rPr lang="ca-ES" sz="2000" dirty="0" err="1" smtClean="0"/>
              <a:t>Facultad</a:t>
            </a:r>
            <a:r>
              <a:rPr lang="ca-ES" sz="2000" dirty="0" smtClean="0"/>
              <a:t> de </a:t>
            </a:r>
            <a:r>
              <a:rPr lang="ca-ES" sz="2000" dirty="0" err="1"/>
              <a:t>F</a:t>
            </a:r>
            <a:r>
              <a:rPr lang="ca-ES" sz="2000" dirty="0" err="1" smtClean="0"/>
              <a:t>armacia</a:t>
            </a:r>
            <a:r>
              <a:rPr lang="ca-ES" sz="2000" dirty="0" smtClean="0"/>
              <a:t> y </a:t>
            </a:r>
            <a:r>
              <a:rPr lang="ca-ES" sz="2000" dirty="0" err="1" smtClean="0"/>
              <a:t>Ciencias</a:t>
            </a:r>
            <a:r>
              <a:rPr lang="ca-ES" sz="2000" dirty="0" smtClean="0"/>
              <a:t> de la Alimentación de la </a:t>
            </a:r>
            <a:r>
              <a:rPr lang="ca-ES" sz="2000" dirty="0" err="1" smtClean="0"/>
              <a:t>Universidad</a:t>
            </a:r>
            <a:r>
              <a:rPr lang="ca-ES" sz="2000" dirty="0" smtClean="0"/>
              <a:t> de Barcelona</a:t>
            </a:r>
          </a:p>
        </p:txBody>
      </p:sp>
      <p:pic>
        <p:nvPicPr>
          <p:cNvPr id="1026" name="WordPictureWatermark3" descr="AF-cabeceracartacolor-escut"/>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r="70365"/>
          <a:stretch/>
        </p:blipFill>
        <p:spPr bwMode="auto">
          <a:xfrm>
            <a:off x="611560" y="548680"/>
            <a:ext cx="2237006" cy="1004888"/>
          </a:xfrm>
          <a:prstGeom prst="rect">
            <a:avLst/>
          </a:prstGeom>
          <a:noFill/>
          <a:extLst>
            <a:ext uri="{909E8E84-426E-40DD-AFC4-6F175D3DCCD1}">
              <a14:hiddenFill xmlns:a14="http://schemas.microsoft.com/office/drawing/2010/main" xmlns="">
                <a:solidFill>
                  <a:srgbClr val="FFFFFF"/>
                </a:solidFill>
              </a14:hiddenFill>
            </a:ext>
          </a:extLst>
        </p:spPr>
      </p:pic>
      <p:pic>
        <p:nvPicPr>
          <p:cNvPr id="1030" name="Picture 6" descr="Resultat d'imatges de facultat de farmàcia">
            <a:hlinkClick r:id="rId4"/>
          </p:cNvPr>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7524328" y="5157192"/>
            <a:ext cx="1080120" cy="1277103"/>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61567351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smtClean="0"/>
              <a:t>Contexto</a:t>
            </a:r>
            <a:endParaRPr lang="ca-ES" dirty="0"/>
          </a:p>
        </p:txBody>
      </p:sp>
      <p:sp>
        <p:nvSpPr>
          <p:cNvPr id="3" name="2 Marcador de contenido"/>
          <p:cNvSpPr>
            <a:spLocks noGrp="1"/>
          </p:cNvSpPr>
          <p:nvPr>
            <p:ph idx="1"/>
          </p:nvPr>
        </p:nvSpPr>
        <p:spPr>
          <a:xfrm>
            <a:off x="457200" y="1412776"/>
            <a:ext cx="5915000" cy="2980928"/>
          </a:xfrm>
        </p:spPr>
        <p:txBody>
          <a:bodyPr>
            <a:normAutofit fontScale="92500"/>
          </a:bodyPr>
          <a:lstStyle/>
          <a:p>
            <a:r>
              <a:rPr lang="ca-ES" dirty="0" err="1" smtClean="0"/>
              <a:t>Proyecto</a:t>
            </a:r>
            <a:r>
              <a:rPr lang="ca-ES" dirty="0" smtClean="0"/>
              <a:t> de </a:t>
            </a:r>
            <a:r>
              <a:rPr lang="ca-ES" dirty="0" err="1" smtClean="0"/>
              <a:t>Innovación</a:t>
            </a:r>
            <a:r>
              <a:rPr lang="ca-ES" dirty="0" smtClean="0"/>
              <a:t> </a:t>
            </a:r>
            <a:r>
              <a:rPr lang="ca-ES" dirty="0" err="1" smtClean="0"/>
              <a:t>Docente</a:t>
            </a:r>
            <a:r>
              <a:rPr lang="ca-ES" dirty="0" smtClean="0"/>
              <a:t> (PID) de la </a:t>
            </a:r>
            <a:r>
              <a:rPr lang="ca-ES" dirty="0" err="1" smtClean="0"/>
              <a:t>Universidad</a:t>
            </a:r>
            <a:r>
              <a:rPr lang="ca-ES" dirty="0" smtClean="0"/>
              <a:t> de Barcelona 2015PID-UB/031 (</a:t>
            </a:r>
            <a:r>
              <a:rPr lang="ca-ES" dirty="0" err="1" smtClean="0"/>
              <a:t>Septiembre</a:t>
            </a:r>
            <a:r>
              <a:rPr lang="ca-ES" dirty="0" smtClean="0"/>
              <a:t> </a:t>
            </a:r>
            <a:r>
              <a:rPr lang="ca-ES" dirty="0"/>
              <a:t>2015- </a:t>
            </a:r>
            <a:r>
              <a:rPr lang="ca-ES" dirty="0" err="1"/>
              <a:t>Junio</a:t>
            </a:r>
            <a:r>
              <a:rPr lang="ca-ES" dirty="0"/>
              <a:t> </a:t>
            </a:r>
            <a:r>
              <a:rPr lang="ca-ES" dirty="0" smtClean="0"/>
              <a:t>2019)</a:t>
            </a:r>
          </a:p>
          <a:p>
            <a:pPr>
              <a:buNone/>
            </a:pPr>
            <a:r>
              <a:rPr lang="ca-ES" dirty="0" smtClean="0"/>
              <a:t>   “</a:t>
            </a:r>
            <a:r>
              <a:rPr lang="ca-ES" dirty="0" err="1" smtClean="0"/>
              <a:t>Desarrollo</a:t>
            </a:r>
            <a:r>
              <a:rPr lang="ca-ES" dirty="0" smtClean="0"/>
              <a:t> de un modelo de </a:t>
            </a:r>
            <a:r>
              <a:rPr lang="ca-ES" dirty="0" err="1" smtClean="0"/>
              <a:t>evaluación</a:t>
            </a:r>
            <a:r>
              <a:rPr lang="ca-ES" dirty="0" smtClean="0"/>
              <a:t> </a:t>
            </a:r>
            <a:r>
              <a:rPr lang="ca-ES" dirty="0"/>
              <a:t>continuada </a:t>
            </a:r>
            <a:r>
              <a:rPr lang="ca-ES" dirty="0" err="1" smtClean="0"/>
              <a:t>multidisciplinario</a:t>
            </a:r>
            <a:r>
              <a:rPr lang="ca-ES" dirty="0" smtClean="0"/>
              <a:t> y </a:t>
            </a:r>
            <a:r>
              <a:rPr lang="ca-ES" dirty="0" err="1" smtClean="0"/>
              <a:t>retroactivo</a:t>
            </a:r>
            <a:r>
              <a:rPr lang="ca-ES" dirty="0" smtClean="0"/>
              <a:t> </a:t>
            </a:r>
            <a:r>
              <a:rPr lang="ca-ES" dirty="0"/>
              <a:t>de </a:t>
            </a:r>
            <a:r>
              <a:rPr lang="ca-ES" dirty="0" smtClean="0"/>
              <a:t>las </a:t>
            </a:r>
            <a:r>
              <a:rPr lang="ca-ES" dirty="0" err="1" smtClean="0"/>
              <a:t>materias</a:t>
            </a:r>
            <a:r>
              <a:rPr lang="ca-ES" dirty="0" smtClean="0"/>
              <a:t> </a:t>
            </a:r>
            <a:r>
              <a:rPr lang="ca-ES" dirty="0" err="1" smtClean="0"/>
              <a:t>troncales</a:t>
            </a:r>
            <a:r>
              <a:rPr lang="ca-ES" dirty="0" smtClean="0"/>
              <a:t> </a:t>
            </a:r>
            <a:r>
              <a:rPr lang="ca-ES" dirty="0"/>
              <a:t>del </a:t>
            </a:r>
            <a:r>
              <a:rPr lang="ca-ES" dirty="0" err="1" smtClean="0"/>
              <a:t>Departamento</a:t>
            </a:r>
            <a:r>
              <a:rPr lang="ca-ES" dirty="0" smtClean="0"/>
              <a:t> </a:t>
            </a:r>
            <a:r>
              <a:rPr lang="ca-ES" dirty="0"/>
              <a:t>de </a:t>
            </a:r>
            <a:r>
              <a:rPr lang="ca-ES" dirty="0" err="1" smtClean="0"/>
              <a:t>Farmacología</a:t>
            </a:r>
            <a:r>
              <a:rPr lang="ca-ES" dirty="0" smtClean="0"/>
              <a:t>, </a:t>
            </a:r>
            <a:r>
              <a:rPr lang="ca-ES" dirty="0" err="1" smtClean="0"/>
              <a:t>Toxicología</a:t>
            </a:r>
            <a:r>
              <a:rPr lang="ca-ES" dirty="0" smtClean="0"/>
              <a:t> y </a:t>
            </a:r>
            <a:r>
              <a:rPr lang="ca-ES" dirty="0"/>
              <a:t>Química </a:t>
            </a:r>
            <a:r>
              <a:rPr lang="ca-ES" dirty="0" smtClean="0"/>
              <a:t>Terapèutica”</a:t>
            </a:r>
          </a:p>
        </p:txBody>
      </p:sp>
      <p:pic>
        <p:nvPicPr>
          <p:cNvPr id="4100" name="Picture 4"/>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516216" y="1225498"/>
            <a:ext cx="2086744" cy="281557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4" name="3 Rectángulo"/>
          <p:cNvSpPr/>
          <p:nvPr/>
        </p:nvSpPr>
        <p:spPr>
          <a:xfrm>
            <a:off x="441716" y="4365104"/>
            <a:ext cx="8352928" cy="2400657"/>
          </a:xfrm>
          <a:prstGeom prst="rect">
            <a:avLst/>
          </a:prstGeom>
        </p:spPr>
        <p:txBody>
          <a:bodyPr wrap="square">
            <a:spAutoFit/>
          </a:bodyPr>
          <a:lstStyle/>
          <a:p>
            <a:pPr marL="342900" indent="-342900">
              <a:buClr>
                <a:schemeClr val="bg1">
                  <a:lumMod val="75000"/>
                </a:schemeClr>
              </a:buClr>
              <a:buFont typeface="Arial" panose="020B0604020202020204" pitchFamily="34" charset="0"/>
              <a:buChar char="•"/>
            </a:pPr>
            <a:r>
              <a:rPr lang="es-ES" sz="2200" dirty="0" smtClean="0"/>
              <a:t>Finalidad: </a:t>
            </a:r>
          </a:p>
          <a:p>
            <a:pPr lvl="1">
              <a:buFont typeface="Arial" pitchFamily="34" charset="0"/>
              <a:buChar char="•"/>
            </a:pPr>
            <a:r>
              <a:rPr lang="es-ES" dirty="0" smtClean="0"/>
              <a:t> desarrollar </a:t>
            </a:r>
            <a:r>
              <a:rPr lang="es-ES" dirty="0" smtClean="0"/>
              <a:t>un </a:t>
            </a:r>
            <a:r>
              <a:rPr lang="es-ES" dirty="0" smtClean="0">
                <a:solidFill>
                  <a:schemeClr val="tx2"/>
                </a:solidFill>
              </a:rPr>
              <a:t>conjunto de actuaciones </a:t>
            </a:r>
            <a:r>
              <a:rPr lang="es-ES" dirty="0" smtClean="0"/>
              <a:t>en las que la evaluación continuada multidisciplinar y retroactiva favorezca el </a:t>
            </a:r>
            <a:r>
              <a:rPr lang="es-ES" dirty="0" smtClean="0">
                <a:solidFill>
                  <a:schemeClr val="tx2"/>
                </a:solidFill>
              </a:rPr>
              <a:t>aprendizaje</a:t>
            </a:r>
            <a:r>
              <a:rPr lang="es-ES" dirty="0" smtClean="0"/>
              <a:t> durante el Grado y dentro de </a:t>
            </a:r>
            <a:r>
              <a:rPr lang="es-ES" dirty="0" smtClean="0">
                <a:solidFill>
                  <a:schemeClr val="tx2"/>
                </a:solidFill>
              </a:rPr>
              <a:t>nuestro Departamento</a:t>
            </a:r>
          </a:p>
          <a:p>
            <a:pPr lvl="1">
              <a:buFont typeface="Arial" pitchFamily="34" charset="0"/>
              <a:buChar char="•"/>
            </a:pPr>
            <a:r>
              <a:rPr lang="es-ES" dirty="0" smtClean="0"/>
              <a:t> conseguir </a:t>
            </a:r>
            <a:r>
              <a:rPr lang="es-ES" dirty="0" smtClean="0"/>
              <a:t>que los propios </a:t>
            </a:r>
            <a:r>
              <a:rPr lang="es-ES" dirty="0" smtClean="0">
                <a:solidFill>
                  <a:schemeClr val="tx2"/>
                </a:solidFill>
              </a:rPr>
              <a:t>alumnos </a:t>
            </a:r>
            <a:r>
              <a:rPr lang="es-ES" dirty="0" smtClean="0"/>
              <a:t>perciban que los conocimientos aprendidos en una asignatura son la base para otros, contribuyendo a generar una </a:t>
            </a:r>
            <a:r>
              <a:rPr lang="es-ES" dirty="0" smtClean="0">
                <a:solidFill>
                  <a:schemeClr val="tx2"/>
                </a:solidFill>
              </a:rPr>
              <a:t>mayor disposición a un aprendizaje continuado y autónomo </a:t>
            </a:r>
            <a:r>
              <a:rPr lang="es-ES" dirty="0" smtClean="0"/>
              <a:t>a lo largo de la vida</a:t>
            </a:r>
            <a:endParaRPr lang="ca-ES" dirty="0"/>
          </a:p>
        </p:txBody>
      </p:sp>
    </p:spTree>
    <p:extLst>
      <p:ext uri="{BB962C8B-B14F-4D97-AF65-F5344CB8AC3E}">
        <p14:creationId xmlns:p14="http://schemas.microsoft.com/office/powerpoint/2010/main" xmlns="" val="7241209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smtClean="0"/>
              <a:t>Asignaturas</a:t>
            </a:r>
            <a:r>
              <a:rPr lang="ca-ES" dirty="0" smtClean="0"/>
              <a:t> </a:t>
            </a:r>
            <a:r>
              <a:rPr lang="ca-ES" dirty="0" err="1" smtClean="0"/>
              <a:t>implicadas</a:t>
            </a:r>
            <a:endParaRPr lang="ca-ES" dirty="0"/>
          </a:p>
        </p:txBody>
      </p:sp>
      <p:graphicFrame>
        <p:nvGraphicFramePr>
          <p:cNvPr id="5" name="Group 18"/>
          <p:cNvGraphicFramePr>
            <a:graphicFrameLocks/>
          </p:cNvGraphicFramePr>
          <p:nvPr>
            <p:extLst>
              <p:ext uri="{D42A27DB-BD31-4B8C-83A1-F6EECF244321}">
                <p14:modId xmlns:p14="http://schemas.microsoft.com/office/powerpoint/2010/main" xmlns="" val="3475497314"/>
              </p:ext>
            </p:extLst>
          </p:nvPr>
        </p:nvGraphicFramePr>
        <p:xfrm>
          <a:off x="469900" y="2159741"/>
          <a:ext cx="8350572" cy="1363439"/>
        </p:xfrm>
        <a:graphic>
          <a:graphicData uri="http://schemas.openxmlformats.org/drawingml/2006/table">
            <a:tbl>
              <a:tblPr/>
              <a:tblGrid>
                <a:gridCol w="574675"/>
                <a:gridCol w="3743449"/>
                <a:gridCol w="4032448"/>
              </a:tblGrid>
              <a:tr h="253029">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None/>
                        <a:tabLst/>
                      </a:pPr>
                      <a:r>
                        <a:rPr kumimoji="0" lang="ca-ES" sz="2400" b="1" i="0" u="none" strike="noStrike" cap="none" normalizeH="0" baseline="0" dirty="0" smtClean="0">
                          <a:ln>
                            <a:noFill/>
                          </a:ln>
                          <a:solidFill>
                            <a:schemeClr val="tx1"/>
                          </a:solidFill>
                          <a:effectLst/>
                          <a:latin typeface="Trebuchet MS" pitchFamily="34" charset="0"/>
                        </a:rPr>
                        <a:t>1º</a:t>
                      </a:r>
                    </a:p>
                  </a:txBody>
                  <a:tcPr marL="108000" marR="108000" marT="72011" marB="72011" horzOverflow="overflow">
                    <a:lnL w="2857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None/>
                        <a:tabLst/>
                      </a:pPr>
                      <a:r>
                        <a:rPr kumimoji="0" lang="ca-ES" sz="1800" b="0" i="0" u="none" strike="noStrike" cap="none" normalizeH="0" baseline="0" dirty="0" smtClean="0">
                          <a:ln>
                            <a:noFill/>
                          </a:ln>
                          <a:solidFill>
                            <a:schemeClr val="tx1"/>
                          </a:solidFill>
                          <a:effectLst/>
                          <a:latin typeface="Trebuchet MS" pitchFamily="34" charset="0"/>
                        </a:rPr>
                        <a:t> </a:t>
                      </a:r>
                    </a:p>
                  </a:txBody>
                  <a:tcPr marL="108000" marR="108000" marT="72011" marB="72011"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Char char="§"/>
                        <a:tabLst/>
                      </a:pPr>
                      <a:r>
                        <a:rPr kumimoji="0" lang="ca-ES" sz="1800" b="0" i="0" u="none" strike="noStrike" cap="none" normalizeH="0" baseline="0" dirty="0" smtClean="0">
                          <a:ln>
                            <a:noFill/>
                          </a:ln>
                          <a:solidFill>
                            <a:schemeClr val="tx1"/>
                          </a:solidFill>
                          <a:effectLst/>
                          <a:latin typeface="Trebuchet MS" pitchFamily="34" charset="0"/>
                        </a:rPr>
                        <a:t> Química </a:t>
                      </a:r>
                      <a:r>
                        <a:rPr kumimoji="0" lang="ca-ES" sz="1800" b="0" i="0" u="none" strike="noStrike" cap="none" normalizeH="0" baseline="0" dirty="0" err="1" smtClean="0">
                          <a:ln>
                            <a:noFill/>
                          </a:ln>
                          <a:solidFill>
                            <a:schemeClr val="tx1"/>
                          </a:solidFill>
                          <a:effectLst/>
                          <a:latin typeface="Trebuchet MS" pitchFamily="34" charset="0"/>
                        </a:rPr>
                        <a:t>Orgánica</a:t>
                      </a:r>
                      <a:r>
                        <a:rPr kumimoji="0" lang="ca-ES" sz="1800" b="0" i="0" u="none" strike="noStrike" cap="none" normalizeH="0" baseline="0" dirty="0" smtClean="0">
                          <a:ln>
                            <a:noFill/>
                          </a:ln>
                          <a:solidFill>
                            <a:schemeClr val="tx1"/>
                          </a:solidFill>
                          <a:effectLst/>
                          <a:latin typeface="Trebuchet MS" pitchFamily="34" charset="0"/>
                        </a:rPr>
                        <a:t> I </a:t>
                      </a:r>
                    </a:p>
                  </a:txBody>
                  <a:tcPr marL="108000" marR="108000" marT="72011" marB="72011" horzOverflow="overflow">
                    <a:lnL w="952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r h="853657">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None/>
                        <a:tabLst/>
                      </a:pPr>
                      <a:r>
                        <a:rPr kumimoji="0" lang="ca-ES" sz="2400" b="1" i="0" u="none" strike="noStrike" cap="none" normalizeH="0" baseline="0" dirty="0" smtClean="0">
                          <a:ln>
                            <a:noFill/>
                          </a:ln>
                          <a:solidFill>
                            <a:schemeClr val="tx1"/>
                          </a:solidFill>
                          <a:effectLst/>
                          <a:latin typeface="Trebuchet MS" pitchFamily="34" charset="0"/>
                        </a:rPr>
                        <a:t>2º</a:t>
                      </a:r>
                    </a:p>
                  </a:txBody>
                  <a:tcPr marL="108000" marR="108000" marT="72011" marB="72011" horzOverflow="overflow">
                    <a:lnL w="2857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Char char="§"/>
                        <a:tabLst/>
                      </a:pPr>
                      <a:r>
                        <a:rPr kumimoji="0" lang="ca-ES" sz="1800" b="0" i="0" u="none" strike="noStrike" cap="none" normalizeH="0" baseline="0" dirty="0" smtClean="0">
                          <a:ln>
                            <a:noFill/>
                          </a:ln>
                          <a:solidFill>
                            <a:schemeClr val="tx1"/>
                          </a:solidFill>
                          <a:effectLst/>
                          <a:latin typeface="Trebuchet MS" pitchFamily="34" charset="0"/>
                        </a:rPr>
                        <a:t> Química</a:t>
                      </a:r>
                      <a:r>
                        <a:rPr kumimoji="0" lang="ca-ES" sz="1800" b="0" i="0" u="none" strike="noStrike" cap="none" normalizeH="0" baseline="0" dirty="0" smtClean="0">
                          <a:ln>
                            <a:noFill/>
                          </a:ln>
                          <a:solidFill>
                            <a:srgbClr val="FF0000"/>
                          </a:solidFill>
                          <a:effectLst/>
                          <a:latin typeface="Trebuchet MS" pitchFamily="34" charset="0"/>
                        </a:rPr>
                        <a:t> </a:t>
                      </a:r>
                      <a:r>
                        <a:rPr kumimoji="0" lang="ca-ES" sz="1800" b="0" i="0" u="none" strike="noStrike" cap="none" normalizeH="0" baseline="0" dirty="0" err="1" smtClean="0">
                          <a:ln>
                            <a:noFill/>
                          </a:ln>
                          <a:solidFill>
                            <a:schemeClr val="tx1"/>
                          </a:solidFill>
                          <a:effectLst/>
                          <a:latin typeface="Trebuchet MS" pitchFamily="34" charset="0"/>
                        </a:rPr>
                        <a:t>Orgánica</a:t>
                      </a:r>
                      <a:r>
                        <a:rPr kumimoji="0" lang="ca-ES" sz="1800" b="0" i="0" u="none" strike="noStrike" cap="none" normalizeH="0" baseline="0" dirty="0" smtClean="0">
                          <a:ln>
                            <a:noFill/>
                          </a:ln>
                          <a:solidFill>
                            <a:srgbClr val="FF0000"/>
                          </a:solidFill>
                          <a:effectLst/>
                          <a:latin typeface="Trebuchet MS" pitchFamily="34" charset="0"/>
                        </a:rPr>
                        <a:t> </a:t>
                      </a:r>
                      <a:r>
                        <a:rPr kumimoji="0" lang="ca-ES" sz="1800" b="0" i="0" u="none" strike="noStrike" cap="none" normalizeH="0" baseline="0" dirty="0" smtClean="0">
                          <a:ln>
                            <a:noFill/>
                          </a:ln>
                          <a:solidFill>
                            <a:schemeClr val="tx1"/>
                          </a:solidFill>
                          <a:effectLst/>
                          <a:latin typeface="Trebuchet MS" pitchFamily="34" charset="0"/>
                        </a:rPr>
                        <a:t>II</a:t>
                      </a:r>
                      <a:r>
                        <a:rPr kumimoji="0" lang="ca-ES" sz="1800" b="0" i="0" u="none" strike="noStrike" cap="none" normalizeH="0" baseline="0" dirty="0" smtClean="0">
                          <a:ln>
                            <a:noFill/>
                          </a:ln>
                          <a:solidFill>
                            <a:srgbClr val="FF0000"/>
                          </a:solidFill>
                          <a:effectLst/>
                          <a:latin typeface="Trebuchet MS" pitchFamily="34" charset="0"/>
                        </a:rPr>
                        <a:t> </a:t>
                      </a:r>
                      <a:endParaRPr kumimoji="0" lang="ca-ES" sz="1800" b="0" i="0" u="none" strike="noStrike" cap="none" normalizeH="0" baseline="0" dirty="0" smtClean="0">
                        <a:ln>
                          <a:noFill/>
                        </a:ln>
                        <a:solidFill>
                          <a:schemeClr val="tx1"/>
                        </a:solidFill>
                        <a:effectLst/>
                        <a:latin typeface="Trebuchet MS" pitchFamily="34" charset="0"/>
                      </a:endParaRPr>
                    </a:p>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None/>
                        <a:tabLst/>
                      </a:pPr>
                      <a:r>
                        <a:rPr kumimoji="0" lang="ca-ES" sz="1800" b="0" i="0" u="none" strike="noStrike" cap="none" normalizeH="0" baseline="0" dirty="0" smtClean="0">
                          <a:ln>
                            <a:noFill/>
                          </a:ln>
                          <a:solidFill>
                            <a:schemeClr val="tx1"/>
                          </a:solidFill>
                          <a:effectLst/>
                          <a:latin typeface="Trebuchet MS" pitchFamily="34" charset="0"/>
                        </a:rPr>
                        <a:t> </a:t>
                      </a:r>
                    </a:p>
                  </a:txBody>
                  <a:tcPr marL="108000" marR="108000" marT="72011" marB="72011"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Char char="§"/>
                        <a:tabLst/>
                      </a:pPr>
                      <a:r>
                        <a:rPr kumimoji="0" lang="ca-ES" sz="1800" b="0" i="0" u="none" strike="noStrike" cap="none" normalizeH="0" baseline="0" dirty="0" smtClean="0">
                          <a:ln>
                            <a:noFill/>
                          </a:ln>
                          <a:solidFill>
                            <a:schemeClr val="tx1"/>
                          </a:solidFill>
                          <a:effectLst/>
                          <a:latin typeface="Trebuchet MS" pitchFamily="34" charset="0"/>
                        </a:rPr>
                        <a:t> Química Farmacéutica I</a:t>
                      </a:r>
                    </a:p>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Char char="§"/>
                        <a:tabLst/>
                      </a:pPr>
                      <a:endParaRPr kumimoji="0" lang="ca-ES" sz="1800" b="0" i="0" u="none" strike="noStrike" cap="none" normalizeH="0" baseline="0" dirty="0" smtClean="0">
                        <a:ln>
                          <a:noFill/>
                        </a:ln>
                        <a:solidFill>
                          <a:schemeClr val="tx1"/>
                        </a:solidFill>
                        <a:effectLst/>
                        <a:latin typeface="Trebuchet MS" pitchFamily="34" charset="0"/>
                      </a:endParaRPr>
                    </a:p>
                  </a:txBody>
                  <a:tcPr marL="108000" marR="108000" marT="72011" marB="72011" horzOverflow="overflow">
                    <a:lnL w="952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bl>
          </a:graphicData>
        </a:graphic>
      </p:graphicFrame>
      <p:graphicFrame>
        <p:nvGraphicFramePr>
          <p:cNvPr id="6" name="Group 28"/>
          <p:cNvGraphicFramePr>
            <a:graphicFrameLocks/>
          </p:cNvGraphicFramePr>
          <p:nvPr>
            <p:extLst>
              <p:ext uri="{D42A27DB-BD31-4B8C-83A1-F6EECF244321}">
                <p14:modId xmlns:p14="http://schemas.microsoft.com/office/powerpoint/2010/main" xmlns="" val="3135366981"/>
              </p:ext>
            </p:extLst>
          </p:nvPr>
        </p:nvGraphicFramePr>
        <p:xfrm>
          <a:off x="467544" y="3529827"/>
          <a:ext cx="8351267" cy="1555357"/>
        </p:xfrm>
        <a:graphic>
          <a:graphicData uri="http://schemas.openxmlformats.org/drawingml/2006/table">
            <a:tbl>
              <a:tblPr/>
              <a:tblGrid>
                <a:gridCol w="576064"/>
                <a:gridCol w="3744416"/>
                <a:gridCol w="4030787"/>
              </a:tblGrid>
              <a:tr h="386073">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None/>
                        <a:tabLst/>
                      </a:pPr>
                      <a:r>
                        <a:rPr kumimoji="0" lang="ca-ES" sz="2400" b="1" i="0" u="none" strike="noStrike" cap="none" normalizeH="0" baseline="0" dirty="0" smtClean="0">
                          <a:ln>
                            <a:noFill/>
                          </a:ln>
                          <a:solidFill>
                            <a:schemeClr val="tx1"/>
                          </a:solidFill>
                          <a:effectLst/>
                          <a:latin typeface="Trebuchet MS" pitchFamily="34" charset="0"/>
                        </a:rPr>
                        <a:t>3º</a:t>
                      </a:r>
                    </a:p>
                  </a:txBody>
                  <a:tcPr marL="108000" marR="108000" marT="72011" marB="72011" horzOverflow="overflow">
                    <a:lnL w="2857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Char char="§"/>
                        <a:tabLst/>
                      </a:pPr>
                      <a:r>
                        <a:rPr kumimoji="0" lang="ca-ES" sz="1800" b="0" i="0" u="none" strike="noStrike" cap="none" normalizeH="0" baseline="0" dirty="0" smtClean="0">
                          <a:ln>
                            <a:noFill/>
                          </a:ln>
                          <a:solidFill>
                            <a:schemeClr val="tx1"/>
                          </a:solidFill>
                          <a:effectLst/>
                          <a:latin typeface="Trebuchet MS" pitchFamily="34" charset="0"/>
                        </a:rPr>
                        <a:t> Química Farmacéutica II </a:t>
                      </a:r>
                    </a:p>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None/>
                        <a:tabLst/>
                      </a:pPr>
                      <a:endParaRPr kumimoji="0" lang="ca-ES" sz="1800" b="0" i="0" u="none" strike="noStrike" cap="none" normalizeH="0" baseline="0" dirty="0" smtClean="0">
                        <a:ln>
                          <a:noFill/>
                        </a:ln>
                        <a:solidFill>
                          <a:schemeClr val="tx1"/>
                        </a:solidFill>
                        <a:effectLst/>
                        <a:latin typeface="Trebuchet MS" pitchFamily="34" charset="0"/>
                      </a:endParaRPr>
                    </a:p>
                  </a:txBody>
                  <a:tcPr marL="108000" marR="108000" marT="72011" marB="72011"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Char char="§"/>
                        <a:tabLst/>
                      </a:pPr>
                      <a:r>
                        <a:rPr kumimoji="0" lang="ca-ES" sz="1800" b="0" i="0" u="none" strike="noStrike" cap="none" normalizeH="0" baseline="0" dirty="0" smtClean="0">
                          <a:ln>
                            <a:noFill/>
                          </a:ln>
                          <a:solidFill>
                            <a:schemeClr val="tx1"/>
                          </a:solidFill>
                          <a:effectLst/>
                          <a:latin typeface="Trebuchet MS" pitchFamily="34" charset="0"/>
                        </a:rPr>
                        <a:t> </a:t>
                      </a:r>
                      <a:r>
                        <a:rPr kumimoji="0" lang="ca-ES" sz="1800" b="0" i="0" u="none" strike="noStrike" cap="none" normalizeH="0" baseline="0" dirty="0" err="1" smtClean="0">
                          <a:ln>
                            <a:noFill/>
                          </a:ln>
                          <a:solidFill>
                            <a:schemeClr val="tx1"/>
                          </a:solidFill>
                          <a:effectLst/>
                          <a:latin typeface="Trebuchet MS" pitchFamily="34" charset="0"/>
                        </a:rPr>
                        <a:t>Farmacología</a:t>
                      </a:r>
                      <a:r>
                        <a:rPr kumimoji="0" lang="ca-ES" sz="1800" b="0" i="0" u="none" strike="noStrike" cap="none" normalizeH="0" baseline="0" dirty="0" smtClean="0">
                          <a:ln>
                            <a:noFill/>
                          </a:ln>
                          <a:solidFill>
                            <a:schemeClr val="tx1"/>
                          </a:solidFill>
                          <a:effectLst/>
                          <a:latin typeface="Trebuchet MS" pitchFamily="34" charset="0"/>
                        </a:rPr>
                        <a:t> General </a:t>
                      </a:r>
                    </a:p>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Char char="§"/>
                        <a:tabLst/>
                      </a:pPr>
                      <a:endParaRPr kumimoji="0" lang="ca-ES" sz="1800" b="0" i="0" u="none" strike="noStrike" cap="none" normalizeH="0" baseline="0" dirty="0" smtClean="0">
                        <a:ln>
                          <a:noFill/>
                        </a:ln>
                        <a:solidFill>
                          <a:schemeClr val="tx1"/>
                        </a:solidFill>
                        <a:effectLst/>
                        <a:latin typeface="Trebuchet MS" pitchFamily="34" charset="0"/>
                      </a:endParaRPr>
                    </a:p>
                  </a:txBody>
                  <a:tcPr marL="108000" marR="108000" marT="72011" marB="72011" horzOverflow="overflow">
                    <a:lnL w="952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r h="862695">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None/>
                        <a:tabLst/>
                      </a:pPr>
                      <a:r>
                        <a:rPr kumimoji="0" lang="ca-ES" sz="2400" b="1" i="0" u="none" strike="noStrike" cap="none" normalizeH="0" baseline="0" dirty="0" smtClean="0">
                          <a:ln>
                            <a:noFill/>
                          </a:ln>
                          <a:solidFill>
                            <a:schemeClr val="tx1"/>
                          </a:solidFill>
                          <a:effectLst/>
                          <a:latin typeface="Trebuchet MS" pitchFamily="34" charset="0"/>
                        </a:rPr>
                        <a:t>4º</a:t>
                      </a:r>
                    </a:p>
                  </a:txBody>
                  <a:tcPr marL="108000" marR="108000" marT="72011" marB="72011" horzOverflow="overflow">
                    <a:lnL w="2857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Char char="§"/>
                        <a:tabLst/>
                      </a:pPr>
                      <a:r>
                        <a:rPr kumimoji="0" lang="ca-ES" sz="1800" b="0" i="0" u="none" strike="noStrike" cap="none" normalizeH="0" baseline="0" dirty="0" smtClean="0">
                          <a:ln>
                            <a:noFill/>
                          </a:ln>
                          <a:solidFill>
                            <a:schemeClr val="tx1"/>
                          </a:solidFill>
                          <a:effectLst/>
                          <a:latin typeface="Trebuchet MS" pitchFamily="34" charset="0"/>
                        </a:rPr>
                        <a:t> </a:t>
                      </a:r>
                      <a:r>
                        <a:rPr kumimoji="0" lang="ca-ES" sz="1800" b="0" i="0" u="none" strike="noStrike" cap="none" normalizeH="0" baseline="0" dirty="0" err="1" smtClean="0">
                          <a:ln>
                            <a:noFill/>
                          </a:ln>
                          <a:solidFill>
                            <a:schemeClr val="tx1"/>
                          </a:solidFill>
                          <a:effectLst/>
                          <a:latin typeface="Trebuchet MS" pitchFamily="34" charset="0"/>
                        </a:rPr>
                        <a:t>Farmacología</a:t>
                      </a:r>
                      <a:r>
                        <a:rPr kumimoji="0" lang="ca-ES" sz="1800" b="0" i="0" u="none" strike="noStrike" cap="none" normalizeH="0" baseline="0" dirty="0" smtClean="0">
                          <a:ln>
                            <a:noFill/>
                          </a:ln>
                          <a:solidFill>
                            <a:schemeClr val="tx1"/>
                          </a:solidFill>
                          <a:effectLst/>
                          <a:latin typeface="Trebuchet MS" pitchFamily="34" charset="0"/>
                        </a:rPr>
                        <a:t> y </a:t>
                      </a:r>
                      <a:r>
                        <a:rPr kumimoji="0" lang="ca-ES" sz="1800" b="0" i="0" u="none" strike="noStrike" cap="none" normalizeH="0" baseline="0" dirty="0" err="1" smtClean="0">
                          <a:ln>
                            <a:noFill/>
                          </a:ln>
                          <a:solidFill>
                            <a:schemeClr val="tx1"/>
                          </a:solidFill>
                          <a:effectLst/>
                          <a:latin typeface="Trebuchet MS" pitchFamily="34" charset="0"/>
                        </a:rPr>
                        <a:t>Terapéutica</a:t>
                      </a:r>
                      <a:r>
                        <a:rPr kumimoji="0" lang="ca-ES" sz="1800" b="0" i="0" u="none" strike="noStrike" cap="none" normalizeH="0" baseline="0" dirty="0" smtClean="0">
                          <a:ln>
                            <a:noFill/>
                          </a:ln>
                          <a:solidFill>
                            <a:schemeClr val="tx1"/>
                          </a:solidFill>
                          <a:effectLst/>
                          <a:latin typeface="Trebuchet MS" pitchFamily="34" charset="0"/>
                        </a:rPr>
                        <a:t> I </a:t>
                      </a:r>
                    </a:p>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None/>
                        <a:tabLst/>
                      </a:pPr>
                      <a:r>
                        <a:rPr kumimoji="0" lang="ca-ES" sz="1800" b="0" i="0" u="none" strike="noStrike" cap="none" normalizeH="0" baseline="0" dirty="0" smtClean="0">
                          <a:ln>
                            <a:noFill/>
                          </a:ln>
                          <a:solidFill>
                            <a:schemeClr val="tx1"/>
                          </a:solidFill>
                          <a:effectLst/>
                          <a:latin typeface="Trebuchet MS" pitchFamily="34" charset="0"/>
                        </a:rPr>
                        <a:t> </a:t>
                      </a:r>
                      <a:endParaRPr kumimoji="0" lang="ca-ES" sz="1800" b="1" i="0" u="none" strike="noStrike" cap="none" normalizeH="0" baseline="0" dirty="0" smtClean="0">
                        <a:ln>
                          <a:noFill/>
                        </a:ln>
                        <a:solidFill>
                          <a:srgbClr val="1160C6"/>
                        </a:solidFill>
                        <a:effectLst/>
                        <a:latin typeface="Trebuchet MS" pitchFamily="34" charset="0"/>
                      </a:endParaRPr>
                    </a:p>
                  </a:txBody>
                  <a:tcPr marL="108000" marR="108000" marT="72011" marB="72011" horzOverflow="overflow">
                    <a:lnL w="9525" cap="flat" cmpd="sng" algn="ctr">
                      <a:solidFill>
                        <a:schemeClr val="accent2"/>
                      </a:solidFill>
                      <a:prstDash val="solid"/>
                      <a:round/>
                      <a:headEnd type="none" w="med" len="med"/>
                      <a:tailEnd type="none" w="med" len="med"/>
                    </a:lnL>
                    <a:lnR w="952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Char char="§"/>
                        <a:tabLst/>
                      </a:pPr>
                      <a:r>
                        <a:rPr kumimoji="0" lang="ca-ES" sz="1800" b="0" i="0" u="none" strike="noStrike" cap="none" normalizeH="0" baseline="0" dirty="0" smtClean="0">
                          <a:ln>
                            <a:noFill/>
                          </a:ln>
                          <a:solidFill>
                            <a:schemeClr val="tx1"/>
                          </a:solidFill>
                          <a:effectLst/>
                          <a:latin typeface="Trebuchet MS" pitchFamily="34" charset="0"/>
                        </a:rPr>
                        <a:t> </a:t>
                      </a:r>
                      <a:r>
                        <a:rPr kumimoji="0" lang="ca-ES" sz="1800" b="0" i="0" u="none" strike="noStrike" cap="none" normalizeH="0" baseline="0" dirty="0" err="1" smtClean="0">
                          <a:ln>
                            <a:noFill/>
                          </a:ln>
                          <a:solidFill>
                            <a:schemeClr val="tx1"/>
                          </a:solidFill>
                          <a:effectLst/>
                          <a:latin typeface="Trebuchet MS" pitchFamily="34" charset="0"/>
                        </a:rPr>
                        <a:t>Farmacología</a:t>
                      </a:r>
                      <a:r>
                        <a:rPr kumimoji="0" lang="ca-ES" sz="1800" b="0" i="0" u="none" strike="noStrike" cap="none" normalizeH="0" baseline="0" dirty="0" smtClean="0">
                          <a:ln>
                            <a:noFill/>
                          </a:ln>
                          <a:solidFill>
                            <a:schemeClr val="tx1"/>
                          </a:solidFill>
                          <a:effectLst/>
                          <a:latin typeface="Trebuchet MS" pitchFamily="34" charset="0"/>
                        </a:rPr>
                        <a:t> y </a:t>
                      </a:r>
                      <a:r>
                        <a:rPr kumimoji="0" lang="ca-ES" sz="1800" b="0" i="0" u="none" strike="noStrike" cap="none" normalizeH="0" baseline="0" dirty="0" err="1" smtClean="0">
                          <a:ln>
                            <a:noFill/>
                          </a:ln>
                          <a:solidFill>
                            <a:schemeClr val="tx1"/>
                          </a:solidFill>
                          <a:effectLst/>
                          <a:latin typeface="Trebuchet MS" pitchFamily="34" charset="0"/>
                        </a:rPr>
                        <a:t>Terapéutica</a:t>
                      </a:r>
                      <a:r>
                        <a:rPr kumimoji="0" lang="ca-ES" sz="1800" b="0" i="0" u="none" strike="noStrike" cap="none" normalizeH="0" baseline="0" dirty="0" smtClean="0">
                          <a:ln>
                            <a:noFill/>
                          </a:ln>
                          <a:solidFill>
                            <a:schemeClr val="tx1"/>
                          </a:solidFill>
                          <a:effectLst/>
                          <a:latin typeface="Trebuchet MS" pitchFamily="34" charset="0"/>
                        </a:rPr>
                        <a:t> II </a:t>
                      </a:r>
                    </a:p>
                    <a:p>
                      <a:pPr marL="0" marR="0" lvl="0" indent="0" algn="l" defTabSz="914400" rtl="0" eaLnBrk="1" fontAlgn="base" latinLnBrk="0" hangingPunct="1">
                        <a:lnSpc>
                          <a:spcPct val="100000"/>
                        </a:lnSpc>
                        <a:spcBef>
                          <a:spcPct val="0"/>
                        </a:spcBef>
                        <a:spcAft>
                          <a:spcPct val="0"/>
                        </a:spcAft>
                        <a:buClr>
                          <a:srgbClr val="9999FF"/>
                        </a:buClr>
                        <a:buSzTx/>
                        <a:buFont typeface="Wingdings" pitchFamily="2" charset="2"/>
                        <a:buChar char="§"/>
                        <a:tabLst/>
                      </a:pPr>
                      <a:r>
                        <a:rPr kumimoji="0" lang="ca-ES" sz="1800" b="0" i="0" u="none" strike="noStrike" cap="none" normalizeH="0" baseline="0" dirty="0" smtClean="0">
                          <a:ln>
                            <a:noFill/>
                          </a:ln>
                          <a:solidFill>
                            <a:schemeClr val="tx1"/>
                          </a:solidFill>
                          <a:effectLst/>
                          <a:latin typeface="Trebuchet MS" pitchFamily="34" charset="0"/>
                        </a:rPr>
                        <a:t> </a:t>
                      </a:r>
                      <a:r>
                        <a:rPr kumimoji="0" lang="ca-ES" sz="1800" b="0" i="0" u="none" strike="noStrike" cap="none" normalizeH="0" baseline="0" dirty="0" err="1" smtClean="0">
                          <a:ln>
                            <a:noFill/>
                          </a:ln>
                          <a:solidFill>
                            <a:schemeClr val="tx1"/>
                          </a:solidFill>
                          <a:effectLst/>
                          <a:latin typeface="Trebuchet MS" pitchFamily="34" charset="0"/>
                        </a:rPr>
                        <a:t>Toxicología</a:t>
                      </a:r>
                      <a:r>
                        <a:rPr kumimoji="0" lang="ca-ES" sz="1800" b="0" i="0" u="none" strike="noStrike" cap="none" normalizeH="0" baseline="0" dirty="0" smtClean="0">
                          <a:ln>
                            <a:noFill/>
                          </a:ln>
                          <a:solidFill>
                            <a:schemeClr val="tx1"/>
                          </a:solidFill>
                          <a:effectLst/>
                          <a:latin typeface="Trebuchet MS" pitchFamily="34" charset="0"/>
                        </a:rPr>
                        <a:t> </a:t>
                      </a:r>
                    </a:p>
                  </a:txBody>
                  <a:tcPr marL="108000" marR="108000" marT="72011" marB="72011" horzOverflow="overflow">
                    <a:lnL w="9525" cap="flat" cmpd="sng" algn="ctr">
                      <a:solidFill>
                        <a:schemeClr val="accent2"/>
                      </a:solidFill>
                      <a:prstDash val="solid"/>
                      <a:round/>
                      <a:headEnd type="none" w="med" len="med"/>
                      <a:tailEnd type="none" w="med" len="med"/>
                    </a:lnL>
                    <a:lnR w="28575" cap="flat" cmpd="sng" algn="ctr">
                      <a:solidFill>
                        <a:schemeClr val="accent2"/>
                      </a:solidFill>
                      <a:prstDash val="solid"/>
                      <a:round/>
                      <a:headEnd type="none" w="med" len="med"/>
                      <a:tailEnd type="none" w="med" len="med"/>
                    </a:lnR>
                    <a:lnT w="28575" cap="flat" cmpd="sng" algn="ctr">
                      <a:solidFill>
                        <a:schemeClr val="accent2"/>
                      </a:solidFill>
                      <a:prstDash val="solid"/>
                      <a:round/>
                      <a:headEnd type="none" w="med" len="med"/>
                      <a:tailEnd type="none" w="med" len="med"/>
                    </a:lnT>
                    <a:lnB w="28575" cap="flat" cmpd="sng" algn="ctr">
                      <a:solidFill>
                        <a:schemeClr val="accent2"/>
                      </a:solidFill>
                      <a:prstDash val="solid"/>
                      <a:round/>
                      <a:headEnd type="none" w="med" len="med"/>
                      <a:tailEnd type="none" w="med" len="med"/>
                    </a:lnB>
                    <a:lnTlToBr>
                      <a:noFill/>
                    </a:lnTlToBr>
                    <a:lnBlToTr>
                      <a:noFill/>
                    </a:lnBlToTr>
                    <a:noFill/>
                  </a:tcPr>
                </a:tc>
              </a:tr>
            </a:tbl>
          </a:graphicData>
        </a:graphic>
      </p:graphicFrame>
      <p:sp>
        <p:nvSpPr>
          <p:cNvPr id="7" name="6 CuadroTexto"/>
          <p:cNvSpPr txBox="1"/>
          <p:nvPr/>
        </p:nvSpPr>
        <p:spPr>
          <a:xfrm>
            <a:off x="1979712" y="1628800"/>
            <a:ext cx="1531188" cy="369332"/>
          </a:xfrm>
          <a:prstGeom prst="rect">
            <a:avLst/>
          </a:prstGeom>
          <a:noFill/>
        </p:spPr>
        <p:txBody>
          <a:bodyPr wrap="none" rtlCol="0">
            <a:spAutoFit/>
          </a:bodyPr>
          <a:lstStyle/>
          <a:p>
            <a:r>
              <a:rPr lang="ca-ES" dirty="0" smtClean="0"/>
              <a:t>1er semestre</a:t>
            </a:r>
            <a:endParaRPr lang="ca-ES" dirty="0"/>
          </a:p>
        </p:txBody>
      </p:sp>
      <p:sp>
        <p:nvSpPr>
          <p:cNvPr id="8" name="7 CuadroTexto"/>
          <p:cNvSpPr txBox="1"/>
          <p:nvPr/>
        </p:nvSpPr>
        <p:spPr>
          <a:xfrm>
            <a:off x="5345068" y="1628800"/>
            <a:ext cx="1410964" cy="369332"/>
          </a:xfrm>
          <a:prstGeom prst="rect">
            <a:avLst/>
          </a:prstGeom>
          <a:noFill/>
        </p:spPr>
        <p:txBody>
          <a:bodyPr wrap="none" rtlCol="0">
            <a:spAutoFit/>
          </a:bodyPr>
          <a:lstStyle/>
          <a:p>
            <a:r>
              <a:rPr lang="ca-ES" dirty="0" smtClean="0"/>
              <a:t>2º semestre</a:t>
            </a:r>
            <a:endParaRPr lang="ca-ES" dirty="0"/>
          </a:p>
        </p:txBody>
      </p:sp>
      <p:sp>
        <p:nvSpPr>
          <p:cNvPr id="9" name="8 Rectángulo"/>
          <p:cNvSpPr/>
          <p:nvPr/>
        </p:nvSpPr>
        <p:spPr>
          <a:xfrm>
            <a:off x="1115616" y="5472932"/>
            <a:ext cx="7200800" cy="923330"/>
          </a:xfrm>
          <a:prstGeom prst="rect">
            <a:avLst/>
          </a:prstGeom>
          <a:noFill/>
          <a:ln/>
        </p:spPr>
        <p:style>
          <a:lnRef idx="2">
            <a:schemeClr val="accent1">
              <a:shade val="50000"/>
            </a:schemeClr>
          </a:lnRef>
          <a:fillRef idx="1">
            <a:schemeClr val="accent1"/>
          </a:fillRef>
          <a:effectRef idx="0">
            <a:schemeClr val="accent1"/>
          </a:effectRef>
          <a:fontRef idx="minor">
            <a:schemeClr val="lt1"/>
          </a:fontRef>
        </p:style>
        <p:txBody>
          <a:bodyPr wrap="square">
            <a:spAutoFit/>
          </a:bodyPr>
          <a:lstStyle/>
          <a:p>
            <a:r>
              <a:rPr lang="ca-ES" dirty="0" err="1" smtClean="0">
                <a:solidFill>
                  <a:schemeClr val="tx1"/>
                </a:solidFill>
              </a:rPr>
              <a:t>Objetivo</a:t>
            </a:r>
            <a:r>
              <a:rPr lang="ca-ES" dirty="0" smtClean="0">
                <a:solidFill>
                  <a:schemeClr val="tx1"/>
                </a:solidFill>
              </a:rPr>
              <a:t> del tercer </a:t>
            </a:r>
            <a:r>
              <a:rPr lang="ca-ES" dirty="0" err="1" smtClean="0">
                <a:solidFill>
                  <a:schemeClr val="tx1"/>
                </a:solidFill>
              </a:rPr>
              <a:t>año</a:t>
            </a:r>
            <a:r>
              <a:rPr lang="ca-ES" dirty="0" smtClean="0">
                <a:solidFill>
                  <a:schemeClr val="tx1"/>
                </a:solidFill>
              </a:rPr>
              <a:t> del </a:t>
            </a:r>
            <a:r>
              <a:rPr lang="ca-ES" dirty="0" err="1" smtClean="0">
                <a:solidFill>
                  <a:schemeClr val="tx1"/>
                </a:solidFill>
              </a:rPr>
              <a:t>proyecto</a:t>
            </a:r>
            <a:r>
              <a:rPr lang="ca-ES" dirty="0" smtClean="0">
                <a:solidFill>
                  <a:schemeClr val="tx1"/>
                </a:solidFill>
              </a:rPr>
              <a:t>: implementar </a:t>
            </a:r>
            <a:r>
              <a:rPr lang="ca-ES" b="1" u="sng" dirty="0" err="1" smtClean="0">
                <a:solidFill>
                  <a:schemeClr val="tx1"/>
                </a:solidFill>
              </a:rPr>
              <a:t>actividades</a:t>
            </a:r>
            <a:r>
              <a:rPr lang="ca-ES" b="1" u="sng" dirty="0" smtClean="0">
                <a:solidFill>
                  <a:schemeClr val="tx1"/>
                </a:solidFill>
              </a:rPr>
              <a:t> </a:t>
            </a:r>
            <a:r>
              <a:rPr lang="ca-ES" b="1" u="sng" dirty="0" err="1" smtClean="0">
                <a:solidFill>
                  <a:schemeClr val="tx1"/>
                </a:solidFill>
              </a:rPr>
              <a:t>transversales</a:t>
            </a:r>
            <a:r>
              <a:rPr lang="ca-ES" dirty="0" smtClean="0">
                <a:solidFill>
                  <a:schemeClr val="tx1"/>
                </a:solidFill>
              </a:rPr>
              <a:t> con la </a:t>
            </a:r>
            <a:r>
              <a:rPr lang="ca-ES" dirty="0" err="1" smtClean="0">
                <a:solidFill>
                  <a:schemeClr val="tx1"/>
                </a:solidFill>
              </a:rPr>
              <a:t>finalidad</a:t>
            </a:r>
            <a:r>
              <a:rPr lang="ca-ES" dirty="0" smtClean="0">
                <a:solidFill>
                  <a:schemeClr val="tx1"/>
                </a:solidFill>
              </a:rPr>
              <a:t> de que el </a:t>
            </a:r>
            <a:r>
              <a:rPr lang="ca-ES" dirty="0" err="1" smtClean="0">
                <a:solidFill>
                  <a:schemeClr val="tx1"/>
                </a:solidFill>
              </a:rPr>
              <a:t>alumnado</a:t>
            </a:r>
            <a:r>
              <a:rPr lang="ca-ES" dirty="0" smtClean="0">
                <a:solidFill>
                  <a:schemeClr val="tx1"/>
                </a:solidFill>
              </a:rPr>
              <a:t> </a:t>
            </a:r>
            <a:r>
              <a:rPr lang="ca-ES" dirty="0" err="1" smtClean="0">
                <a:solidFill>
                  <a:schemeClr val="tx1"/>
                </a:solidFill>
              </a:rPr>
              <a:t>integre</a:t>
            </a:r>
            <a:r>
              <a:rPr lang="ca-ES" dirty="0" smtClean="0">
                <a:solidFill>
                  <a:schemeClr val="tx1"/>
                </a:solidFill>
              </a:rPr>
              <a:t> y </a:t>
            </a:r>
            <a:r>
              <a:rPr lang="ca-ES" dirty="0" err="1" smtClean="0">
                <a:solidFill>
                  <a:schemeClr val="tx1"/>
                </a:solidFill>
              </a:rPr>
              <a:t>consolide</a:t>
            </a:r>
            <a:r>
              <a:rPr lang="ca-ES" dirty="0" smtClean="0">
                <a:solidFill>
                  <a:schemeClr val="tx1"/>
                </a:solidFill>
              </a:rPr>
              <a:t> </a:t>
            </a:r>
            <a:r>
              <a:rPr lang="ca-ES" dirty="0" err="1" smtClean="0">
                <a:solidFill>
                  <a:schemeClr val="tx1"/>
                </a:solidFill>
              </a:rPr>
              <a:t>conocimientos</a:t>
            </a:r>
            <a:r>
              <a:rPr lang="ca-ES" dirty="0" smtClean="0">
                <a:solidFill>
                  <a:schemeClr val="tx1"/>
                </a:solidFill>
              </a:rPr>
              <a:t> </a:t>
            </a:r>
            <a:r>
              <a:rPr lang="ca-ES" dirty="0" err="1" smtClean="0">
                <a:solidFill>
                  <a:schemeClr val="tx1"/>
                </a:solidFill>
              </a:rPr>
              <a:t>básicos</a:t>
            </a:r>
            <a:r>
              <a:rPr lang="ca-ES" dirty="0" smtClean="0">
                <a:solidFill>
                  <a:schemeClr val="tx1"/>
                </a:solidFill>
              </a:rPr>
              <a:t> de </a:t>
            </a:r>
            <a:r>
              <a:rPr lang="ca-ES" dirty="0" err="1" smtClean="0">
                <a:solidFill>
                  <a:schemeClr val="tx1"/>
                </a:solidFill>
              </a:rPr>
              <a:t>asignaturas</a:t>
            </a:r>
            <a:r>
              <a:rPr lang="ca-ES" dirty="0" smtClean="0">
                <a:solidFill>
                  <a:schemeClr val="tx1"/>
                </a:solidFill>
              </a:rPr>
              <a:t> que </a:t>
            </a:r>
            <a:r>
              <a:rPr lang="ca-ES" dirty="0" err="1" smtClean="0">
                <a:solidFill>
                  <a:schemeClr val="tx1"/>
                </a:solidFill>
              </a:rPr>
              <a:t>ya</a:t>
            </a:r>
            <a:r>
              <a:rPr lang="ca-ES" dirty="0" smtClean="0">
                <a:solidFill>
                  <a:schemeClr val="tx1"/>
                </a:solidFill>
              </a:rPr>
              <a:t> ha </a:t>
            </a:r>
            <a:r>
              <a:rPr lang="ca-ES" dirty="0" err="1" smtClean="0">
                <a:solidFill>
                  <a:schemeClr val="tx1"/>
                </a:solidFill>
              </a:rPr>
              <a:t>cursado</a:t>
            </a:r>
            <a:r>
              <a:rPr lang="ca-ES" dirty="0" smtClean="0">
                <a:solidFill>
                  <a:schemeClr val="tx1"/>
                </a:solidFill>
              </a:rPr>
              <a:t>.</a:t>
            </a:r>
            <a:endParaRPr lang="ca-ES" dirty="0">
              <a:solidFill>
                <a:schemeClr val="tx1"/>
              </a:solidFill>
            </a:endParaRPr>
          </a:p>
        </p:txBody>
      </p:sp>
      <p:sp>
        <p:nvSpPr>
          <p:cNvPr id="11" name="10 Flecha curvada hacia la izquierda"/>
          <p:cNvSpPr/>
          <p:nvPr/>
        </p:nvSpPr>
        <p:spPr>
          <a:xfrm flipV="1">
            <a:off x="8172400" y="4293096"/>
            <a:ext cx="731520" cy="1368152"/>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solidFill>
                <a:schemeClr val="tx1"/>
              </a:solidFill>
            </a:endParaRPr>
          </a:p>
        </p:txBody>
      </p:sp>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7127777" y="404664"/>
            <a:ext cx="2016223" cy="151216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523833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533400"/>
            <a:ext cx="8686800" cy="990600"/>
          </a:xfrm>
        </p:spPr>
        <p:txBody>
          <a:bodyPr>
            <a:noAutofit/>
          </a:bodyPr>
          <a:lstStyle/>
          <a:p>
            <a:r>
              <a:rPr lang="es-ES" sz="3600" dirty="0" smtClean="0"/>
              <a:t>Actividad de evaluación continuada</a:t>
            </a:r>
            <a:br>
              <a:rPr lang="es-ES" sz="3600" dirty="0" smtClean="0"/>
            </a:br>
            <a:r>
              <a:rPr lang="es-ES" sz="3600" dirty="0" smtClean="0"/>
              <a:t>Farmacología y Terapéutica II. Curso 17-18</a:t>
            </a:r>
            <a:endParaRPr lang="ca-ES" sz="3600" dirty="0"/>
          </a:p>
        </p:txBody>
      </p:sp>
      <p:sp>
        <p:nvSpPr>
          <p:cNvPr id="3" name="2 Marcador de contenido"/>
          <p:cNvSpPr>
            <a:spLocks noGrp="1"/>
          </p:cNvSpPr>
          <p:nvPr>
            <p:ph idx="1"/>
          </p:nvPr>
        </p:nvSpPr>
        <p:spPr>
          <a:xfrm>
            <a:off x="323528" y="1844824"/>
            <a:ext cx="6336704" cy="3845024"/>
          </a:xfrm>
        </p:spPr>
        <p:txBody>
          <a:bodyPr>
            <a:noAutofit/>
          </a:bodyPr>
          <a:lstStyle/>
          <a:p>
            <a:r>
              <a:rPr lang="es-ES" sz="3200" dirty="0" smtClean="0"/>
              <a:t>Objetivos </a:t>
            </a:r>
            <a:r>
              <a:rPr lang="es-ES" sz="3200" dirty="0"/>
              <a:t>docentes: </a:t>
            </a:r>
            <a:endParaRPr lang="es-ES" sz="3200" dirty="0" smtClean="0"/>
          </a:p>
          <a:p>
            <a:endParaRPr lang="es-ES" dirty="0" smtClean="0"/>
          </a:p>
          <a:p>
            <a:pPr lvl="1"/>
            <a:r>
              <a:rPr lang="es-ES" dirty="0" smtClean="0"/>
              <a:t>1</a:t>
            </a:r>
            <a:r>
              <a:rPr lang="es-ES" sz="2400" dirty="0"/>
              <a:t>. Reforzar y ampliar los conocimientos en relación al tratamiento del </a:t>
            </a:r>
            <a:r>
              <a:rPr lang="es-ES" sz="2400" dirty="0">
                <a:solidFill>
                  <a:schemeClr val="tx2"/>
                </a:solidFill>
              </a:rPr>
              <a:t>dolor </a:t>
            </a:r>
            <a:r>
              <a:rPr lang="es-ES" sz="2400" dirty="0" err="1">
                <a:solidFill>
                  <a:schemeClr val="tx2"/>
                </a:solidFill>
              </a:rPr>
              <a:t>neuropático</a:t>
            </a:r>
            <a:r>
              <a:rPr lang="es-ES" sz="2400" dirty="0"/>
              <a:t> y la diabetes, basándose en un caso clínico de neuropatía diabética </a:t>
            </a:r>
            <a:r>
              <a:rPr lang="es-ES" sz="2400" dirty="0" smtClean="0"/>
              <a:t>dolorosa</a:t>
            </a:r>
          </a:p>
          <a:p>
            <a:pPr lvl="1"/>
            <a:r>
              <a:rPr lang="es-ES" sz="2400" dirty="0" smtClean="0"/>
              <a:t>2</a:t>
            </a:r>
            <a:r>
              <a:rPr lang="es-ES" sz="2400" dirty="0"/>
              <a:t>. </a:t>
            </a:r>
            <a:r>
              <a:rPr lang="es-ES" sz="2400" dirty="0" smtClean="0"/>
              <a:t>Promover </a:t>
            </a:r>
            <a:r>
              <a:rPr lang="es-ES" sz="2400" dirty="0"/>
              <a:t>la </a:t>
            </a:r>
            <a:r>
              <a:rPr lang="es-ES" sz="2400" dirty="0">
                <a:solidFill>
                  <a:schemeClr val="tx2"/>
                </a:solidFill>
              </a:rPr>
              <a:t>integración de conocimientos y competencias </a:t>
            </a:r>
            <a:r>
              <a:rPr lang="es-ES" sz="2400" dirty="0"/>
              <a:t>adquiridos en diferentes materias impartidas por el Departamento de Farmacología, Toxicología y Química Terapéutica. </a:t>
            </a:r>
            <a:endParaRPr lang="ca-ES" sz="2400" dirty="0"/>
          </a:p>
        </p:txBody>
      </p:sp>
      <p:pic>
        <p:nvPicPr>
          <p:cNvPr id="3074" name="Picture 2"/>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t="6533" b="9414"/>
          <a:stretch/>
        </p:blipFill>
        <p:spPr bwMode="auto">
          <a:xfrm>
            <a:off x="6487586" y="4437112"/>
            <a:ext cx="2656414" cy="195220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732240" y="2852936"/>
            <a:ext cx="1887488" cy="130385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99675952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a:t>M</a:t>
            </a:r>
            <a:r>
              <a:rPr lang="ca-ES" dirty="0" err="1" smtClean="0"/>
              <a:t>etodología</a:t>
            </a:r>
            <a:endParaRPr lang="ca-ES" dirty="0"/>
          </a:p>
        </p:txBody>
      </p:sp>
      <p:sp>
        <p:nvSpPr>
          <p:cNvPr id="3" name="2 Marcador de contenido"/>
          <p:cNvSpPr>
            <a:spLocks noGrp="1"/>
          </p:cNvSpPr>
          <p:nvPr>
            <p:ph idx="1"/>
          </p:nvPr>
        </p:nvSpPr>
        <p:spPr>
          <a:xfrm>
            <a:off x="395536" y="1988840"/>
            <a:ext cx="8229600" cy="4565104"/>
          </a:xfrm>
        </p:spPr>
        <p:txBody>
          <a:bodyPr>
            <a:normAutofit fontScale="92500" lnSpcReduction="20000"/>
          </a:bodyPr>
          <a:lstStyle/>
          <a:p>
            <a:r>
              <a:rPr lang="es-ES" b="1" dirty="0" smtClean="0">
                <a:solidFill>
                  <a:schemeClr val="tx2"/>
                </a:solidFill>
              </a:rPr>
              <a:t>Reuniones</a:t>
            </a:r>
            <a:r>
              <a:rPr lang="es-ES" dirty="0" smtClean="0"/>
              <a:t> de profesorado de las asignaturas implicadas para preparar la actividad (finalización: diciembre 2017)</a:t>
            </a:r>
          </a:p>
          <a:p>
            <a:r>
              <a:rPr lang="es-ES" b="1" dirty="0" smtClean="0">
                <a:solidFill>
                  <a:schemeClr val="tx2"/>
                </a:solidFill>
              </a:rPr>
              <a:t>Presentación</a:t>
            </a:r>
            <a:r>
              <a:rPr lang="es-ES" dirty="0" smtClean="0"/>
              <a:t> de la actividad a los estudiantes el primer día de curso (12 febrero 2018). La actividad está </a:t>
            </a:r>
            <a:r>
              <a:rPr lang="es-ES" dirty="0"/>
              <a:t>disponible en el Campus Virtual </a:t>
            </a:r>
            <a:endParaRPr lang="es-ES" dirty="0" smtClean="0"/>
          </a:p>
          <a:p>
            <a:r>
              <a:rPr lang="es-ES" dirty="0" smtClean="0"/>
              <a:t>Formación libre de </a:t>
            </a:r>
            <a:r>
              <a:rPr lang="es-ES" b="1" dirty="0" smtClean="0">
                <a:solidFill>
                  <a:schemeClr val="tx2"/>
                </a:solidFill>
              </a:rPr>
              <a:t>grupos de 4 estudiantes </a:t>
            </a:r>
            <a:r>
              <a:rPr lang="es-ES" dirty="0" smtClean="0"/>
              <a:t>(a través del Campus Virtual)</a:t>
            </a:r>
          </a:p>
          <a:p>
            <a:r>
              <a:rPr lang="es-ES" dirty="0" smtClean="0"/>
              <a:t>Realización de un </a:t>
            </a:r>
            <a:r>
              <a:rPr lang="es-ES" b="1" dirty="0" smtClean="0">
                <a:solidFill>
                  <a:schemeClr val="tx2"/>
                </a:solidFill>
              </a:rPr>
              <a:t>seminario previo</a:t>
            </a:r>
            <a:r>
              <a:rPr lang="es-ES" dirty="0" smtClean="0"/>
              <a:t>, con intervención de profesores de las 3 áreas implicadas, sobre conceptos básicos necesarios (22 marzo 2018)</a:t>
            </a:r>
          </a:p>
          <a:p>
            <a:r>
              <a:rPr lang="es-ES" dirty="0"/>
              <a:t>Realización de un </a:t>
            </a:r>
            <a:r>
              <a:rPr lang="es-ES" b="1" dirty="0" smtClean="0">
                <a:solidFill>
                  <a:schemeClr val="tx2"/>
                </a:solidFill>
              </a:rPr>
              <a:t>seminario posterior </a:t>
            </a:r>
            <a:r>
              <a:rPr lang="es-ES" dirty="0" smtClean="0"/>
              <a:t>a la entrega del trabajo, </a:t>
            </a:r>
            <a:r>
              <a:rPr lang="es-ES" dirty="0"/>
              <a:t>con intervención de profesores de las 3 áreas </a:t>
            </a:r>
            <a:r>
              <a:rPr lang="es-ES" dirty="0" smtClean="0"/>
              <a:t>implicadas, para </a:t>
            </a:r>
            <a:r>
              <a:rPr lang="es-ES" dirty="0"/>
              <a:t>aclarar dudas y conceptos </a:t>
            </a:r>
            <a:r>
              <a:rPr lang="es-ES" dirty="0" smtClean="0"/>
              <a:t>erróneos (25 mayo 2018). </a:t>
            </a:r>
          </a:p>
          <a:p>
            <a:r>
              <a:rPr lang="es-ES" b="1" dirty="0" smtClean="0">
                <a:solidFill>
                  <a:schemeClr val="tx2"/>
                </a:solidFill>
              </a:rPr>
              <a:t>Encuesta</a:t>
            </a:r>
            <a:r>
              <a:rPr lang="es-ES" dirty="0" smtClean="0"/>
              <a:t> de satisfacción (Campus Virtual)</a:t>
            </a:r>
            <a:endParaRPr lang="ca-ES" dirty="0"/>
          </a:p>
        </p:txBody>
      </p:sp>
      <p:pic>
        <p:nvPicPr>
          <p:cNvPr id="614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953499" y="404664"/>
            <a:ext cx="2578941" cy="158363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6486168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smtClean="0"/>
              <a:t>Evaluación</a:t>
            </a:r>
            <a:endParaRPr lang="ca-ES" dirty="0"/>
          </a:p>
        </p:txBody>
      </p:sp>
      <p:sp>
        <p:nvSpPr>
          <p:cNvPr id="3" name="2 Marcador de contenido"/>
          <p:cNvSpPr>
            <a:spLocks noGrp="1"/>
          </p:cNvSpPr>
          <p:nvPr>
            <p:ph idx="1"/>
          </p:nvPr>
        </p:nvSpPr>
        <p:spPr/>
        <p:txBody>
          <a:bodyPr/>
          <a:lstStyle/>
          <a:p>
            <a:r>
              <a:rPr lang="ca-ES" dirty="0" err="1" smtClean="0"/>
              <a:t>Corrección</a:t>
            </a:r>
            <a:r>
              <a:rPr lang="ca-ES" dirty="0" smtClean="0"/>
              <a:t> de las </a:t>
            </a:r>
            <a:r>
              <a:rPr lang="ca-ES" dirty="0" err="1" smtClean="0"/>
              <a:t>preguntas</a:t>
            </a:r>
            <a:r>
              <a:rPr lang="ca-ES" dirty="0" smtClean="0"/>
              <a:t> </a:t>
            </a:r>
            <a:r>
              <a:rPr lang="ca-ES" dirty="0" err="1" smtClean="0"/>
              <a:t>específicas</a:t>
            </a:r>
            <a:r>
              <a:rPr lang="ca-ES" dirty="0" smtClean="0"/>
              <a:t> por </a:t>
            </a:r>
            <a:r>
              <a:rPr lang="ca-ES" dirty="0" err="1" smtClean="0"/>
              <a:t>parte</a:t>
            </a:r>
            <a:r>
              <a:rPr lang="ca-ES" dirty="0" smtClean="0"/>
              <a:t> del equipo de </a:t>
            </a:r>
            <a:r>
              <a:rPr lang="ca-ES" dirty="0" err="1" smtClean="0"/>
              <a:t>profesores</a:t>
            </a:r>
            <a:r>
              <a:rPr lang="ca-ES" dirty="0" smtClean="0"/>
              <a:t> de cada </a:t>
            </a:r>
            <a:r>
              <a:rPr lang="ca-ES" dirty="0" err="1" smtClean="0"/>
              <a:t>área</a:t>
            </a:r>
            <a:endParaRPr lang="ca-ES" dirty="0" smtClean="0"/>
          </a:p>
          <a:p>
            <a:r>
              <a:rPr lang="es-ES" dirty="0" smtClean="0"/>
              <a:t>La nota del trabajo supone un 10</a:t>
            </a:r>
            <a:r>
              <a:rPr lang="es-ES" dirty="0"/>
              <a:t>% de la </a:t>
            </a:r>
            <a:r>
              <a:rPr lang="es-ES" dirty="0" smtClean="0"/>
              <a:t>nota de Farmacología y Terapéutica II (alumnos que realizan evaluación continuada)</a:t>
            </a:r>
          </a:p>
          <a:p>
            <a:r>
              <a:rPr lang="es-ES" dirty="0" smtClean="0"/>
              <a:t>Los conocimientos adquiridos se evalúan también en el examen de junio </a:t>
            </a:r>
            <a:r>
              <a:rPr lang="es-ES" dirty="0"/>
              <a:t>de Farmacología y Terapéutica II </a:t>
            </a:r>
            <a:endParaRPr lang="ca-ES"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915816" y="4581128"/>
            <a:ext cx="2795588" cy="20955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25543676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smtClean="0"/>
              <a:t>Caso </a:t>
            </a:r>
            <a:r>
              <a:rPr lang="ca-ES" dirty="0" err="1" smtClean="0"/>
              <a:t>clínico</a:t>
            </a:r>
            <a:endParaRPr lang="ca-ES" dirty="0"/>
          </a:p>
        </p:txBody>
      </p:sp>
      <p:sp>
        <p:nvSpPr>
          <p:cNvPr id="3" name="2 Marcador de contenido"/>
          <p:cNvSpPr>
            <a:spLocks noGrp="1"/>
          </p:cNvSpPr>
          <p:nvPr>
            <p:ph idx="1"/>
          </p:nvPr>
        </p:nvSpPr>
        <p:spPr/>
        <p:txBody>
          <a:bodyPr>
            <a:noAutofit/>
          </a:bodyPr>
          <a:lstStyle/>
          <a:p>
            <a:pPr marL="0" indent="0">
              <a:buNone/>
            </a:pPr>
            <a:r>
              <a:rPr lang="es-ES" sz="1400" dirty="0"/>
              <a:t>Paciente de 58 años, diagnosticado de DM tipo 2 hace los 12 años, en tratamiento inicialmente con </a:t>
            </a:r>
            <a:r>
              <a:rPr lang="es-ES" sz="1400" dirty="0" err="1"/>
              <a:t>metformina</a:t>
            </a:r>
            <a:r>
              <a:rPr lang="es-ES" sz="1400" dirty="0"/>
              <a:t>, posteriormente se asoció </a:t>
            </a:r>
            <a:r>
              <a:rPr lang="es-ES" sz="1400" dirty="0" err="1" smtClean="0"/>
              <a:t>glimepirida</a:t>
            </a:r>
            <a:r>
              <a:rPr lang="es-ES" sz="1400" dirty="0" smtClean="0"/>
              <a:t> </a:t>
            </a:r>
            <a:r>
              <a:rPr lang="es-ES" sz="1400" dirty="0"/>
              <a:t>y actualmente presenta un control aceptable de la glucemia, pero HbA1c algo elevada (7,5%). </a:t>
            </a:r>
          </a:p>
          <a:p>
            <a:pPr marL="0" indent="0">
              <a:buNone/>
            </a:pPr>
            <a:endParaRPr lang="es-ES" sz="1400" dirty="0" smtClean="0"/>
          </a:p>
          <a:p>
            <a:pPr marL="0" indent="0">
              <a:buNone/>
            </a:pPr>
            <a:r>
              <a:rPr lang="es-ES" sz="1400" dirty="0" smtClean="0"/>
              <a:t>El </a:t>
            </a:r>
            <a:r>
              <a:rPr lang="es-ES" sz="1400" dirty="0"/>
              <a:t>paciente refiere un dolor continuo, </a:t>
            </a:r>
            <a:r>
              <a:rPr lang="es-ES" sz="1400" dirty="0" smtClean="0"/>
              <a:t>urente, </a:t>
            </a:r>
            <a:r>
              <a:rPr lang="es-ES" sz="1400" dirty="0"/>
              <a:t>en ambos pies, que le dificulta caminar y hacer ejercicio. El dolor se exacerba por la noche, sobre todo con el roce de las sábanas, y no </a:t>
            </a:r>
            <a:r>
              <a:rPr lang="es-ES" sz="1400" dirty="0" err="1" smtClean="0"/>
              <a:t>loedeja</a:t>
            </a:r>
            <a:r>
              <a:rPr lang="es-ES" sz="1400" dirty="0" smtClean="0"/>
              <a:t> </a:t>
            </a:r>
            <a:r>
              <a:rPr lang="es-ES" sz="1400" dirty="0"/>
              <a:t>dormir bien. También describe que nota sensación de calor en los pies. Ha comenzado a tomar analgésicos (ácido acetilsalicílico, ibuprofeno) sin encontrar mejora, por lo que consulta.</a:t>
            </a:r>
          </a:p>
          <a:p>
            <a:pPr marL="0" indent="0">
              <a:buNone/>
            </a:pPr>
            <a:endParaRPr lang="es-ES" sz="1400" dirty="0" smtClean="0"/>
          </a:p>
          <a:p>
            <a:pPr marL="0" indent="0">
              <a:buNone/>
            </a:pPr>
            <a:r>
              <a:rPr lang="es-ES" sz="1400" dirty="0" smtClean="0"/>
              <a:t>El </a:t>
            </a:r>
            <a:r>
              <a:rPr lang="es-ES" sz="1400" dirty="0"/>
              <a:t>médico realiza una exploración física, en la que se observa:</a:t>
            </a:r>
          </a:p>
          <a:p>
            <a:pPr marL="0" indent="0">
              <a:buNone/>
            </a:pPr>
            <a:r>
              <a:rPr lang="es-ES" sz="1400" dirty="0"/>
              <a:t>- latidos </a:t>
            </a:r>
            <a:r>
              <a:rPr lang="es-ES" sz="1400" dirty="0" smtClean="0"/>
              <a:t>pedios </a:t>
            </a:r>
            <a:r>
              <a:rPr lang="es-ES" sz="1400" dirty="0"/>
              <a:t>bilaterales</a:t>
            </a:r>
          </a:p>
          <a:p>
            <a:pPr marL="0" indent="0">
              <a:buNone/>
            </a:pPr>
            <a:r>
              <a:rPr lang="es-ES" sz="1400" dirty="0"/>
              <a:t>- reflejos </a:t>
            </a:r>
            <a:r>
              <a:rPr lang="es-ES" sz="1400" dirty="0" err="1" smtClean="0"/>
              <a:t>aquilianos</a:t>
            </a:r>
            <a:r>
              <a:rPr lang="es-ES" sz="1400" dirty="0" smtClean="0"/>
              <a:t> </a:t>
            </a:r>
            <a:r>
              <a:rPr lang="es-ES" sz="1400" dirty="0"/>
              <a:t>presentes, pero disminuidos</a:t>
            </a:r>
          </a:p>
          <a:p>
            <a:pPr marL="0" indent="0">
              <a:buNone/>
            </a:pPr>
            <a:r>
              <a:rPr lang="es-ES" sz="1400" dirty="0"/>
              <a:t>- prueba del monofilamento: </a:t>
            </a:r>
            <a:r>
              <a:rPr lang="es-ES" sz="1400" dirty="0" smtClean="0"/>
              <a:t>el </a:t>
            </a:r>
            <a:r>
              <a:rPr lang="es-ES" sz="1400" dirty="0"/>
              <a:t>paciente sólo percibe, dudosamente, el monofilamento en un punto de ambos pies. </a:t>
            </a:r>
          </a:p>
          <a:p>
            <a:pPr marL="0" indent="0">
              <a:buNone/>
            </a:pPr>
            <a:endParaRPr lang="es-ES" sz="1400" dirty="0"/>
          </a:p>
          <a:p>
            <a:pPr marL="0" indent="0">
              <a:buNone/>
            </a:pPr>
            <a:r>
              <a:rPr lang="es-ES" sz="1400" dirty="0"/>
              <a:t>El diagnóstico es de </a:t>
            </a:r>
            <a:r>
              <a:rPr lang="es-ES" sz="1400" b="1" dirty="0"/>
              <a:t>neuropatía diabética dolorosa</a:t>
            </a:r>
            <a:r>
              <a:rPr lang="es-ES" sz="1400" dirty="0"/>
              <a:t>, y se prescribe </a:t>
            </a:r>
            <a:r>
              <a:rPr lang="es-ES" sz="1400" b="1" dirty="0" err="1"/>
              <a:t>amitriptilina</a:t>
            </a:r>
            <a:r>
              <a:rPr lang="es-ES" sz="1400" dirty="0"/>
              <a:t>, a una dosis inicial de 25 mg / día, que se aumenta semanalmente hasta 75 mg / día (dosis única diaria, por la noche).</a:t>
            </a:r>
          </a:p>
          <a:p>
            <a:pPr marL="0" indent="0">
              <a:buNone/>
            </a:pPr>
            <a:r>
              <a:rPr lang="es-ES" sz="1400" dirty="0"/>
              <a:t>El paciente experimenta mejora en la sintomatología a partir de la tercera semana de tratamiento, pero se queja de que el tratamiento le provoca somnolencia y sequedad de boca. También describe estreñimiento, que él en principio no había relacionado con la medicación.</a:t>
            </a:r>
          </a:p>
          <a:p>
            <a:pPr marL="0" indent="0">
              <a:buNone/>
            </a:pPr>
            <a:endParaRPr lang="ca-ES" sz="1400" dirty="0"/>
          </a:p>
        </p:txBody>
      </p:sp>
    </p:spTree>
    <p:extLst>
      <p:ext uri="{BB962C8B-B14F-4D97-AF65-F5344CB8AC3E}">
        <p14:creationId xmlns:p14="http://schemas.microsoft.com/office/powerpoint/2010/main" xmlns="" val="43622472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smtClean="0"/>
              <a:t>Cuestionario</a:t>
            </a:r>
            <a:endParaRPr lang="ca-ES" dirty="0"/>
          </a:p>
        </p:txBody>
      </p:sp>
      <p:sp>
        <p:nvSpPr>
          <p:cNvPr id="5" name="Rectangle 3"/>
          <p:cNvSpPr>
            <a:spLocks noChangeArrowheads="1"/>
          </p:cNvSpPr>
          <p:nvPr/>
        </p:nvSpPr>
        <p:spPr bwMode="auto">
          <a:xfrm>
            <a:off x="395536" y="3133855"/>
            <a:ext cx="8280920" cy="3354765"/>
          </a:xfrm>
          <a:prstGeom prst="rect">
            <a:avLst/>
          </a:prstGeom>
          <a:solidFill>
            <a:srgbClr val="F2F2F2"/>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1) ¿Crees que los ADT estarán mayoritariamente </a:t>
            </a:r>
            <a:r>
              <a:rPr kumimoji="0" lang="es-ES" altLang="ca-ES" sz="1200" b="1" i="0" u="none" strike="noStrike" cap="none" normalizeH="0" baseline="0" dirty="0" smtClean="0">
                <a:ln>
                  <a:noFill/>
                </a:ln>
                <a:solidFill>
                  <a:schemeClr val="tx1"/>
                </a:solidFill>
                <a:effectLst/>
                <a:latin typeface="Arial" pitchFamily="34" charset="0"/>
                <a:ea typeface="Arial" pitchFamily="34" charset="0"/>
                <a:cs typeface="Calibri" pitchFamily="34" charset="0"/>
              </a:rPr>
              <a:t>unidos a las proteínas plasmáticas</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¿Por qué?</a:t>
            </a:r>
            <a:r>
              <a:rPr kumimoji="0" lang="es-ES" altLang="ca-ES" sz="1200" b="0" i="0" u="none" strike="noStrike" cap="none" normalizeH="0" baseline="0" dirty="0" smtClean="0">
                <a:ln>
                  <a:noFill/>
                </a:ln>
                <a:solidFill>
                  <a:srgbClr val="FF0000"/>
                </a:solidFill>
                <a:effectLst/>
                <a:latin typeface="Arial" pitchFamily="34" charset="0"/>
                <a:ea typeface="Arial" pitchFamily="34" charset="0"/>
                <a:cs typeface="Calibri" pitchFamily="34" charset="0"/>
              </a:rPr>
              <a:t>	</a:t>
            </a:r>
            <a:endParaRPr kumimoji="0" lang="ca-ES" altLang="ca-E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2) Explica qué significa que "el </a:t>
            </a:r>
            <a:r>
              <a:rPr kumimoji="0" lang="es-ES" altLang="ca-ES" sz="1200" b="1" i="0" u="none" strike="noStrike" cap="none" normalizeH="0" baseline="0" dirty="0" smtClean="0">
                <a:ln>
                  <a:noFill/>
                </a:ln>
                <a:solidFill>
                  <a:schemeClr val="tx1"/>
                </a:solidFill>
                <a:effectLst/>
                <a:latin typeface="Arial" pitchFamily="34" charset="0"/>
                <a:ea typeface="Arial" pitchFamily="34" charset="0"/>
                <a:cs typeface="Calibri" pitchFamily="34" charset="0"/>
              </a:rPr>
              <a:t>volumen aparente de distribución </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de la </a:t>
            </a:r>
            <a:r>
              <a:rPr kumimoji="0" lang="es-ES" altLang="ca-ES" sz="12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amitriptilina</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es de 10 a 50 L / Kg"?</a:t>
            </a:r>
            <a:endParaRPr kumimoji="0" lang="ca-ES" altLang="ca-E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3) </a:t>
            </a:r>
            <a:r>
              <a:rPr kumimoji="0" lang="es-ES" altLang="ca-ES" sz="12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Propon</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dos </a:t>
            </a:r>
            <a:r>
              <a:rPr kumimoji="0" lang="es-ES" altLang="ca-ES" sz="1200" b="1" i="0" u="none" strike="noStrike" cap="none" normalizeH="0" baseline="0" dirty="0" smtClean="0">
                <a:ln>
                  <a:noFill/>
                </a:ln>
                <a:solidFill>
                  <a:schemeClr val="tx1"/>
                </a:solidFill>
                <a:effectLst/>
                <a:latin typeface="Arial" pitchFamily="34" charset="0"/>
                <a:ea typeface="Arial" pitchFamily="34" charset="0"/>
                <a:cs typeface="Calibri" pitchFamily="34" charset="0"/>
              </a:rPr>
              <a:t>metabolitos</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probables de la </a:t>
            </a:r>
            <a:r>
              <a:rPr kumimoji="0" lang="es-ES" altLang="ca-ES" sz="12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amitriptilina</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Uno que sea activo. Uno que sea más polar (más soluble en agua y por lo tanto más fácilmente eliminable) que el fármaco original y que puedan existir en diferentes formas </a:t>
            </a:r>
            <a:r>
              <a:rPr kumimoji="0" lang="es-ES" altLang="ca-ES" sz="1200" b="1" i="0" u="none" strike="noStrike" cap="none" normalizeH="0" baseline="0" dirty="0" smtClean="0">
                <a:ln>
                  <a:noFill/>
                </a:ln>
                <a:solidFill>
                  <a:schemeClr val="tx1"/>
                </a:solidFill>
                <a:effectLst/>
                <a:latin typeface="Arial" pitchFamily="34" charset="0"/>
                <a:ea typeface="Arial" pitchFamily="34" charset="0"/>
                <a:cs typeface="Calibri" pitchFamily="34" charset="0"/>
              </a:rPr>
              <a:t>(</a:t>
            </a:r>
            <a:r>
              <a:rPr kumimoji="0" lang="es-ES" altLang="ca-ES" sz="1200" b="1" i="0" u="none" strike="noStrike" cap="none" normalizeH="0" baseline="0" dirty="0" err="1" smtClean="0">
                <a:ln>
                  <a:noFill/>
                </a:ln>
                <a:solidFill>
                  <a:schemeClr val="tx1"/>
                </a:solidFill>
                <a:effectLst/>
                <a:latin typeface="Arial" pitchFamily="34" charset="0"/>
                <a:ea typeface="Arial" pitchFamily="34" charset="0"/>
                <a:cs typeface="Calibri" pitchFamily="34" charset="0"/>
              </a:rPr>
              <a:t>estereoisomería</a:t>
            </a:r>
            <a:r>
              <a:rPr kumimoji="0" lang="es-ES" altLang="ca-ES" sz="1200" b="1" i="0" u="none" strike="noStrike" cap="none" normalizeH="0" baseline="0" dirty="0" smtClean="0">
                <a:ln>
                  <a:noFill/>
                </a:ln>
                <a:solidFill>
                  <a:schemeClr val="tx1"/>
                </a:solidFill>
                <a:effectLst/>
                <a:latin typeface="Arial" pitchFamily="34" charset="0"/>
                <a:ea typeface="Arial" pitchFamily="34" charset="0"/>
                <a:cs typeface="Calibri" pitchFamily="34" charset="0"/>
              </a:rPr>
              <a:t>)</a:t>
            </a:r>
            <a:endParaRPr kumimoji="0" lang="ca-ES" altLang="ca-E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4) Especifica las </a:t>
            </a:r>
            <a:r>
              <a:rPr kumimoji="0" lang="es-ES" altLang="ca-ES" sz="1200" b="1" i="0" u="none" strike="noStrike" cap="none" normalizeH="0" baseline="0" dirty="0" smtClean="0">
                <a:ln>
                  <a:noFill/>
                </a:ln>
                <a:solidFill>
                  <a:schemeClr val="tx1"/>
                </a:solidFill>
                <a:effectLst/>
                <a:latin typeface="Arial" pitchFamily="34" charset="0"/>
                <a:ea typeface="Arial" pitchFamily="34" charset="0"/>
                <a:cs typeface="Calibri" pitchFamily="34" charset="0"/>
              </a:rPr>
              <a:t>transformaciones metabólicas </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que han generado los metabolitos propuestos y si se trata de biotransformaciones de Fase I o II. </a:t>
            </a:r>
            <a:endParaRPr kumimoji="0" lang="ca-ES" altLang="ca-E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5) Indica el </a:t>
            </a:r>
            <a:r>
              <a:rPr kumimoji="0" lang="es-ES" altLang="ca-ES" sz="1200" b="1" i="0" u="none" strike="noStrike" cap="none" normalizeH="0" baseline="0" dirty="0" smtClean="0">
                <a:ln>
                  <a:noFill/>
                </a:ln>
                <a:solidFill>
                  <a:schemeClr val="tx1"/>
                </a:solidFill>
                <a:effectLst/>
                <a:latin typeface="Arial" pitchFamily="34" charset="0"/>
                <a:ea typeface="Arial" pitchFamily="34" charset="0"/>
                <a:cs typeface="Calibri" pitchFamily="34" charset="0"/>
              </a:rPr>
              <a:t>sistema enzimático </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responsable de las transformaciones metabólicas indicadas anteriormente. </a:t>
            </a:r>
            <a:endParaRPr kumimoji="0" lang="ca-ES" altLang="ca-E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6) Cumple la </a:t>
            </a:r>
            <a:r>
              <a:rPr kumimoji="0" lang="es-ES" altLang="ca-ES" sz="12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amitriptilina</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las </a:t>
            </a:r>
            <a:r>
              <a:rPr kumimoji="0" lang="es-ES" altLang="ca-ES" sz="1200" b="1" i="0" u="none" strike="noStrike" cap="none" normalizeH="0" baseline="0" dirty="0" smtClean="0">
                <a:ln>
                  <a:noFill/>
                </a:ln>
                <a:solidFill>
                  <a:schemeClr val="tx1"/>
                </a:solidFill>
                <a:effectLst/>
                <a:latin typeface="Arial" pitchFamily="34" charset="0"/>
                <a:ea typeface="Arial" pitchFamily="34" charset="0"/>
                <a:cs typeface="Calibri" pitchFamily="34" charset="0"/>
              </a:rPr>
              <a:t>Reglas de </a:t>
            </a:r>
            <a:r>
              <a:rPr kumimoji="0" lang="es-ES" altLang="ca-ES" sz="1200" b="1" i="0" u="none" strike="noStrike" cap="none" normalizeH="0" baseline="0" dirty="0" err="1" smtClean="0">
                <a:ln>
                  <a:noFill/>
                </a:ln>
                <a:solidFill>
                  <a:schemeClr val="tx1"/>
                </a:solidFill>
                <a:effectLst/>
                <a:latin typeface="Arial" pitchFamily="34" charset="0"/>
                <a:ea typeface="Arial" pitchFamily="34" charset="0"/>
                <a:cs typeface="Calibri" pitchFamily="34" charset="0"/>
              </a:rPr>
              <a:t>Lipinski</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Justifícalo.</a:t>
            </a:r>
            <a:endParaRPr kumimoji="0" lang="ca-ES" altLang="ca-E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7) En caso de </a:t>
            </a:r>
            <a:r>
              <a:rPr kumimoji="0" lang="es-ES" altLang="ca-ES" sz="1200" b="1" i="0" u="none" strike="noStrike" cap="none" normalizeH="0" baseline="0" dirty="0" smtClean="0">
                <a:ln>
                  <a:noFill/>
                </a:ln>
                <a:solidFill>
                  <a:schemeClr val="tx1"/>
                </a:solidFill>
                <a:effectLst/>
                <a:latin typeface="Arial" pitchFamily="34" charset="0"/>
                <a:ea typeface="Arial" pitchFamily="34" charset="0"/>
                <a:cs typeface="Calibri" pitchFamily="34" charset="0"/>
              </a:rPr>
              <a:t>intoxicación</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medidas terapéuticas como la hemodiálisis y la </a:t>
            </a:r>
            <a:r>
              <a:rPr kumimoji="0" lang="es-ES" altLang="ca-ES" sz="12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hemoperfusión</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son inefectivas. Lo podrías justificar ?.</a:t>
            </a:r>
            <a:endParaRPr kumimoji="0" lang="ca-ES" altLang="ca-E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8) Ordenar los ADT de la Figura 1 de mayor a menor </a:t>
            </a:r>
            <a:r>
              <a:rPr kumimoji="0" lang="es-ES" altLang="ca-ES" sz="1200" b="1" i="0" u="none" strike="noStrike" cap="none" normalizeH="0" baseline="0" dirty="0" smtClean="0">
                <a:ln>
                  <a:noFill/>
                </a:ln>
                <a:solidFill>
                  <a:schemeClr val="tx1"/>
                </a:solidFill>
                <a:effectLst/>
                <a:latin typeface="Arial" pitchFamily="34" charset="0"/>
                <a:ea typeface="Arial" pitchFamily="34" charset="0"/>
                <a:cs typeface="Calibri" pitchFamily="34" charset="0"/>
              </a:rPr>
              <a:t>basicidad</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(Se proporciona el valor de </a:t>
            </a:r>
            <a:r>
              <a:rPr kumimoji="0" lang="es-ES" altLang="ca-ES" sz="12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pKa</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del centro mes básico cuando la molécula en hay más de uno). Razona la respuesta.</a:t>
            </a:r>
            <a:r>
              <a:rPr kumimoji="0" lang="es-ES" altLang="ca-ES" sz="1200" b="0" i="0" u="none" strike="noStrike" cap="none" normalizeH="0" baseline="0" dirty="0" smtClean="0">
                <a:ln>
                  <a:noFill/>
                </a:ln>
                <a:solidFill>
                  <a:srgbClr val="FF0000"/>
                </a:solidFill>
                <a:effectLst/>
                <a:latin typeface="Arial" pitchFamily="34" charset="0"/>
                <a:ea typeface="Arial" pitchFamily="34" charset="0"/>
                <a:cs typeface="Calibri" pitchFamily="34" charset="0"/>
              </a:rPr>
              <a:t>	</a:t>
            </a:r>
            <a:endParaRPr kumimoji="0" lang="ca-ES" altLang="ca-E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9) En las moléculas que hay dos centros básicos, indica a qué corresponde el </a:t>
            </a:r>
            <a:r>
              <a:rPr kumimoji="0" lang="es-ES" altLang="ca-ES" sz="12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pKa</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que se proporciona. </a:t>
            </a:r>
            <a:endParaRPr kumimoji="0" lang="ca-ES" altLang="ca-E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10) Teniendo en cuenta únicamente los valores de </a:t>
            </a:r>
            <a:r>
              <a:rPr kumimoji="0" lang="es-ES" altLang="ca-ES" sz="12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pKa</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a:t>
            </a:r>
            <a:r>
              <a:rPr kumimoji="0" lang="es-ES" altLang="ca-ES" sz="1200" b="1" i="0" u="none" strike="noStrike" cap="none" normalizeH="0" baseline="0" dirty="0" smtClean="0">
                <a:ln>
                  <a:noFill/>
                </a:ln>
                <a:solidFill>
                  <a:schemeClr val="tx1"/>
                </a:solidFill>
                <a:effectLst/>
                <a:latin typeface="Arial" pitchFamily="34" charset="0"/>
                <a:ea typeface="Arial" pitchFamily="34" charset="0"/>
                <a:cs typeface="Calibri" pitchFamily="34" charset="0"/>
              </a:rPr>
              <a:t>en qué lugar se absorberán</a:t>
            </a:r>
            <a:r>
              <a:rPr kumimoji="0" lang="es-ES" altLang="ca-ES" sz="12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preferentemente estos fármacos: en el estómago (pH = 1,5) o en el intestino (pH = 8). </a:t>
            </a:r>
            <a:endParaRPr kumimoji="0" lang="ca-ES" altLang="ca-ES" sz="10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a-ES" altLang="ca-E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2"/>
          <p:cNvSpPr>
            <a:spLocks noChangeArrowheads="1"/>
          </p:cNvSpPr>
          <p:nvPr/>
        </p:nvSpPr>
        <p:spPr bwMode="auto">
          <a:xfrm>
            <a:off x="395536" y="1628800"/>
            <a:ext cx="8291580" cy="1107996"/>
          </a:xfrm>
          <a:prstGeom prst="rect">
            <a:avLst/>
          </a:prstGeom>
          <a:solidFill>
            <a:srgbClr val="F2F2F2"/>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La </a:t>
            </a:r>
            <a:r>
              <a:rPr kumimoji="0" lang="es-ES" altLang="ca-ES" sz="14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amitriptilina</a:t>
            </a: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es un antidepresivo tricíclico (ADT) que ha estudiado en diferentes asignaturas del Grado de Farmacia. Antes de responder cuestiones relacionadas con el caso clínico, recordemos conceptos que has aprendido en asignaturas de anteriores cursos y contesta el siguiente cuestionario: </a:t>
            </a:r>
            <a:endParaRPr kumimoji="0" lang="ca-ES" altLang="ca-ES" sz="105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ca-ES" altLang="ca-E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41637747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smtClean="0"/>
              <a:t>Cuestionario</a:t>
            </a:r>
            <a:endParaRPr lang="ca-ES" dirty="0"/>
          </a:p>
        </p:txBody>
      </p:sp>
      <p:sp>
        <p:nvSpPr>
          <p:cNvPr id="5" name="Rectangle 3"/>
          <p:cNvSpPr>
            <a:spLocks noChangeArrowheads="1"/>
          </p:cNvSpPr>
          <p:nvPr/>
        </p:nvSpPr>
        <p:spPr bwMode="auto">
          <a:xfrm>
            <a:off x="416227" y="4333765"/>
            <a:ext cx="8280920" cy="2308324"/>
          </a:xfrm>
          <a:prstGeom prst="rect">
            <a:avLst/>
          </a:prstGeom>
          <a:solidFill>
            <a:srgbClr val="F2F2F2"/>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r>
              <a:rPr lang="es-ES" sz="1200" dirty="0"/>
              <a:t>11) La elevación rápida del voltaje (segmento 0) corresponde a la </a:t>
            </a:r>
            <a:r>
              <a:rPr lang="es-ES" sz="1200" dirty="0" smtClean="0"/>
              <a:t>___________ </a:t>
            </a:r>
            <a:r>
              <a:rPr lang="es-ES" sz="1200" dirty="0"/>
              <a:t>de iones </a:t>
            </a:r>
            <a:r>
              <a:rPr lang="es-ES" sz="1200" dirty="0" smtClean="0"/>
              <a:t>________.</a:t>
            </a:r>
            <a:endParaRPr lang="ca-ES" sz="1200" dirty="0"/>
          </a:p>
          <a:p>
            <a:r>
              <a:rPr lang="es-ES" sz="1200" dirty="0"/>
              <a:t>12) Los dos descensos (segmentos 1 y 3, respectivamente) corresponden a </a:t>
            </a:r>
            <a:r>
              <a:rPr lang="es-ES" sz="1200" dirty="0" smtClean="0"/>
              <a:t>____________ </a:t>
            </a:r>
            <a:r>
              <a:rPr lang="es-ES" sz="1200" dirty="0"/>
              <a:t>de los canales de sodio, </a:t>
            </a:r>
            <a:r>
              <a:rPr lang="es-ES" sz="1200" dirty="0" smtClean="0"/>
              <a:t>y a </a:t>
            </a:r>
            <a:r>
              <a:rPr lang="es-ES" sz="1200" dirty="0"/>
              <a:t>la salida de iones </a:t>
            </a:r>
            <a:r>
              <a:rPr lang="es-ES" sz="1200" dirty="0" smtClean="0"/>
              <a:t>________ </a:t>
            </a:r>
            <a:r>
              <a:rPr lang="es-ES" sz="1200" dirty="0"/>
              <a:t>durante la repolarización.</a:t>
            </a:r>
            <a:endParaRPr lang="ca-ES" sz="1200" dirty="0"/>
          </a:p>
          <a:p>
            <a:r>
              <a:rPr lang="es-ES" sz="1200" dirty="0"/>
              <a:t>13) La plataforma característica del PA cardíaco (segmento 2) resulta de la apertura de los canales de </a:t>
            </a:r>
            <a:r>
              <a:rPr lang="es-ES" sz="1200" dirty="0" smtClean="0"/>
              <a:t>________ </a:t>
            </a:r>
            <a:r>
              <a:rPr lang="es-ES" sz="1200" dirty="0"/>
              <a:t>sensibles al voltaje</a:t>
            </a:r>
            <a:r>
              <a:rPr lang="es-ES" sz="1200" dirty="0" smtClean="0"/>
              <a:t>.</a:t>
            </a:r>
            <a:r>
              <a:rPr lang="es-ES" sz="1200" dirty="0"/>
              <a:t> </a:t>
            </a:r>
            <a:endParaRPr lang="ca-ES" sz="1200" dirty="0"/>
          </a:p>
          <a:p>
            <a:r>
              <a:rPr lang="es-ES" sz="1200" dirty="0"/>
              <a:t>14) Durante el segmento o fase 4, actúa la ATP-asa </a:t>
            </a:r>
            <a:r>
              <a:rPr lang="es-ES" sz="1200" dirty="0" err="1"/>
              <a:t>Na</a:t>
            </a:r>
            <a:r>
              <a:rPr lang="es-ES" sz="1200" baseline="30000" dirty="0"/>
              <a:t>+</a:t>
            </a:r>
            <a:r>
              <a:rPr lang="es-ES" sz="1200" dirty="0"/>
              <a:t>/ K</a:t>
            </a:r>
            <a:r>
              <a:rPr lang="es-ES" sz="1200" baseline="30000" dirty="0"/>
              <a:t>+. </a:t>
            </a:r>
            <a:r>
              <a:rPr lang="es-ES" sz="1200" dirty="0"/>
              <a:t>¿Cuál es su función? 	</a:t>
            </a:r>
            <a:endParaRPr lang="ca-ES" sz="1200" dirty="0"/>
          </a:p>
          <a:p>
            <a:r>
              <a:rPr lang="es-ES" sz="1200" dirty="0"/>
              <a:t>15) La </a:t>
            </a:r>
            <a:r>
              <a:rPr lang="es-ES" sz="1200" dirty="0" err="1"/>
              <a:t>cardiotoxicidad</a:t>
            </a:r>
            <a:r>
              <a:rPr lang="es-ES" sz="1200" dirty="0"/>
              <a:t> de los ADT se debe al bloqueo de canales de </a:t>
            </a:r>
            <a:r>
              <a:rPr lang="es-ES" sz="1200" dirty="0" err="1"/>
              <a:t>Na</a:t>
            </a:r>
            <a:r>
              <a:rPr lang="es-ES" sz="1200" dirty="0"/>
              <a:t>+. El bloqueo es más intenso cuando la frecuencia cardíaca es más alta. Esta situación puede producir arritmias que pueden poner en peligro la vida del paciente. ¿Cómo afectará la sobredosis de ADT el perfil del potencial de acción (PA) miocárdico? Y en el electrocardiograma</a:t>
            </a:r>
            <a:r>
              <a:rPr lang="es-ES" sz="1200" dirty="0" smtClean="0"/>
              <a:t>?</a:t>
            </a:r>
            <a:r>
              <a:rPr lang="es-ES" sz="1200" dirty="0"/>
              <a:t> </a:t>
            </a:r>
            <a:endParaRPr lang="ca-ES" sz="1200" dirty="0"/>
          </a:p>
          <a:p>
            <a:r>
              <a:rPr lang="es-ES" sz="1200" dirty="0"/>
              <a:t>16) ¿Qué tipo de </a:t>
            </a:r>
            <a:r>
              <a:rPr lang="es-ES" sz="1200" dirty="0" err="1"/>
              <a:t>antiarrítmicos</a:t>
            </a:r>
            <a:r>
              <a:rPr lang="es-ES" sz="1200" dirty="0"/>
              <a:t> pueden producir el mismo efecto? Estos </a:t>
            </a:r>
            <a:r>
              <a:rPr lang="es-ES" sz="1200" dirty="0" err="1"/>
              <a:t>antiarrítmicos</a:t>
            </a:r>
            <a:r>
              <a:rPr lang="es-ES" sz="1200" dirty="0"/>
              <a:t>, pueden producir arritmias? </a:t>
            </a:r>
            <a:endParaRPr lang="ca-ES" sz="1200" dirty="0"/>
          </a:p>
          <a:p>
            <a:r>
              <a:rPr lang="es-ES" sz="1200" dirty="0"/>
              <a:t> </a:t>
            </a:r>
            <a:r>
              <a:rPr lang="es-ES" sz="1200" dirty="0" smtClean="0"/>
              <a:t>17</a:t>
            </a:r>
            <a:r>
              <a:rPr lang="es-ES" sz="1200" dirty="0"/>
              <a:t>) Por qué mecanismo el bloqueo de los canales de </a:t>
            </a:r>
            <a:r>
              <a:rPr lang="es-ES" sz="1200" dirty="0" err="1"/>
              <a:t>Na</a:t>
            </a:r>
            <a:r>
              <a:rPr lang="es-ES" sz="1200" dirty="0"/>
              <a:t> + origina arritmias</a:t>
            </a:r>
            <a:r>
              <a:rPr lang="es-ES" sz="1200" dirty="0" smtClean="0"/>
              <a:t>?</a:t>
            </a:r>
            <a:endParaRPr lang="ca-ES" sz="1200" dirty="0"/>
          </a:p>
        </p:txBody>
      </p:sp>
      <p:sp>
        <p:nvSpPr>
          <p:cNvPr id="7" name="Rectangle 2"/>
          <p:cNvSpPr>
            <a:spLocks noChangeArrowheads="1"/>
          </p:cNvSpPr>
          <p:nvPr/>
        </p:nvSpPr>
        <p:spPr bwMode="auto">
          <a:xfrm>
            <a:off x="384876" y="1434302"/>
            <a:ext cx="8291580" cy="954107"/>
          </a:xfrm>
          <a:prstGeom prst="rect">
            <a:avLst/>
          </a:prstGeom>
          <a:solidFill>
            <a:srgbClr val="F2F2F2"/>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Uno de los efectos tóxicos más importantes de los ADT es su </a:t>
            </a:r>
            <a:r>
              <a:rPr kumimoji="0" lang="es-ES" altLang="ca-ES" sz="14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cardiotoxicidad</a:t>
            </a: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Por este motivo haremos un repaso de conceptos de fisiología y fisiopatología cardíaca.</a:t>
            </a:r>
          </a:p>
          <a:p>
            <a:pPr lvl="0" fontAlgn="base">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Te facilitamos una serie de datos que te permitirán completar las cuestiones sobre el potencial de acción del miocardio y la dinámica de estos electrolitos, que se plantean a continuación.</a:t>
            </a:r>
            <a:endParaRPr kumimoji="0" lang="ca-ES" altLang="ca-ES" sz="2400" b="0" i="0" u="none" strike="noStrike" cap="none" normalizeH="0" baseline="0" dirty="0" smtClean="0">
              <a:ln>
                <a:noFill/>
              </a:ln>
              <a:solidFill>
                <a:schemeClr val="tx1"/>
              </a:solidFill>
              <a:effectLst/>
              <a:latin typeface="Arial" pitchFamily="34" charset="0"/>
              <a:cs typeface="Arial" pitchFamily="34" charset="0"/>
            </a:endParaRPr>
          </a:p>
        </p:txBody>
      </p:sp>
      <p:grpSp>
        <p:nvGrpSpPr>
          <p:cNvPr id="9" name="1 Grupo"/>
          <p:cNvGrpSpPr/>
          <p:nvPr/>
        </p:nvGrpSpPr>
        <p:grpSpPr>
          <a:xfrm>
            <a:off x="2613909" y="2355821"/>
            <a:ext cx="3885556" cy="2405368"/>
            <a:chOff x="3403181" y="2577046"/>
            <a:chExt cx="3885630" cy="2405897"/>
          </a:xfrm>
        </p:grpSpPr>
        <p:grpSp>
          <p:nvGrpSpPr>
            <p:cNvPr id="10" name="2 Grupo"/>
            <p:cNvGrpSpPr/>
            <p:nvPr/>
          </p:nvGrpSpPr>
          <p:grpSpPr>
            <a:xfrm>
              <a:off x="3403181" y="2577046"/>
              <a:ext cx="3885630" cy="2405897"/>
              <a:chOff x="0" y="0"/>
              <a:chExt cx="3904350" cy="2414200"/>
            </a:xfrm>
          </p:grpSpPr>
          <p:sp>
            <p:nvSpPr>
              <p:cNvPr id="11" name="4 Rectángulo"/>
              <p:cNvSpPr/>
              <p:nvPr/>
            </p:nvSpPr>
            <p:spPr>
              <a:xfrm>
                <a:off x="0" y="0"/>
                <a:ext cx="3904350" cy="2414200"/>
              </a:xfrm>
              <a:prstGeom prst="rect">
                <a:avLst/>
              </a:prstGeom>
              <a:noFill/>
              <a:ln>
                <a:noFill/>
              </a:ln>
            </p:spPr>
            <p:txBody>
              <a:bodyPr spcFirstLastPara="1" wrap="square" lIns="91425" tIns="91425" rIns="91425" bIns="91425" anchor="ctr" anchorCtr="0"/>
              <a:lstStyle/>
              <a:p>
                <a:pPr>
                  <a:lnSpc>
                    <a:spcPct val="115000"/>
                  </a:lnSpc>
                  <a:spcAft>
                    <a:spcPts val="0"/>
                  </a:spcAft>
                </a:pPr>
                <a:r>
                  <a:rPr lang="es-ES" sz="1100">
                    <a:effectLst/>
                    <a:latin typeface="Calibri"/>
                    <a:ea typeface="Calibri"/>
                    <a:cs typeface="Calibri"/>
                  </a:rPr>
                  <a:t> </a:t>
                </a:r>
                <a:endParaRPr lang="ca-ES" sz="1100">
                  <a:effectLst/>
                  <a:latin typeface="Calibri"/>
                  <a:ea typeface="Calibri"/>
                  <a:cs typeface="Calibri"/>
                </a:endParaRPr>
              </a:p>
            </p:txBody>
          </p:sp>
          <p:pic>
            <p:nvPicPr>
              <p:cNvPr id="12" name="Shape 4" descr="https://upload.wikimedia.org/wikipedia/commons/thumb/a/aa/Ventricular_myocyte_action_potential.svg/220px-Ventricular_myocyte_action_potential.svg.png"/>
              <p:cNvPicPr preferRelativeResize="0"/>
              <p:nvPr/>
            </p:nvPicPr>
            <p:blipFill rotWithShape="1">
              <a:blip r:embed="rId3" cstate="print">
                <a:alphaModFix/>
              </a:blip>
              <a:srcRect/>
              <a:stretch/>
            </p:blipFill>
            <p:spPr>
              <a:xfrm>
                <a:off x="995362" y="315913"/>
                <a:ext cx="2095500" cy="1325562"/>
              </a:xfrm>
              <a:prstGeom prst="rect">
                <a:avLst/>
              </a:prstGeom>
              <a:noFill/>
              <a:ln>
                <a:noFill/>
              </a:ln>
            </p:spPr>
          </p:pic>
          <p:cxnSp>
            <p:nvCxnSpPr>
              <p:cNvPr id="13" name="8 Conector recto de flecha"/>
              <p:cNvCxnSpPr/>
              <p:nvPr/>
            </p:nvCxnSpPr>
            <p:spPr>
              <a:xfrm>
                <a:off x="1028700" y="284163"/>
                <a:ext cx="0" cy="1500187"/>
              </a:xfrm>
              <a:prstGeom prst="straightConnector1">
                <a:avLst/>
              </a:prstGeom>
              <a:noFill/>
              <a:ln w="15225" cap="flat" cmpd="sng">
                <a:solidFill>
                  <a:srgbClr val="000000"/>
                </a:solidFill>
                <a:prstDash val="solid"/>
                <a:miter lim="800000"/>
                <a:headEnd type="stealth" w="lg" len="lg"/>
                <a:tailEnd type="stealth" w="lg" len="lg"/>
              </a:ln>
            </p:spPr>
          </p:cxnSp>
          <p:sp>
            <p:nvSpPr>
              <p:cNvPr id="14" name="9 Rectángulo"/>
              <p:cNvSpPr/>
              <p:nvPr/>
            </p:nvSpPr>
            <p:spPr>
              <a:xfrm>
                <a:off x="608012" y="1520825"/>
                <a:ext cx="368798" cy="259974"/>
              </a:xfrm>
              <a:prstGeom prst="rect">
                <a:avLst/>
              </a:prstGeom>
              <a:noFill/>
              <a:ln>
                <a:noFill/>
              </a:ln>
            </p:spPr>
            <p:txBody>
              <a:bodyPr spcFirstLastPara="1" wrap="square" lIns="91425" tIns="45700" rIns="91425" bIns="45700" anchor="t" anchorCtr="0"/>
              <a:lstStyle/>
              <a:p>
                <a:pPr>
                  <a:lnSpc>
                    <a:spcPct val="115000"/>
                  </a:lnSpc>
                  <a:spcAft>
                    <a:spcPts val="0"/>
                  </a:spcAft>
                </a:pPr>
                <a:r>
                  <a:rPr lang="es-ES" sz="1000">
                    <a:solidFill>
                      <a:srgbClr val="000000"/>
                    </a:solidFill>
                    <a:effectLst/>
                    <a:latin typeface="Arial"/>
                    <a:ea typeface="Arial"/>
                    <a:cs typeface="Calibri"/>
                  </a:rPr>
                  <a:t>-90</a:t>
                </a:r>
                <a:endParaRPr lang="ca-ES" sz="1100">
                  <a:effectLst/>
                  <a:latin typeface="Calibri"/>
                  <a:ea typeface="Calibri"/>
                  <a:cs typeface="Calibri"/>
                </a:endParaRPr>
              </a:p>
            </p:txBody>
          </p:sp>
          <p:sp>
            <p:nvSpPr>
              <p:cNvPr id="15" name="10 Rectángulo"/>
              <p:cNvSpPr/>
              <p:nvPr/>
            </p:nvSpPr>
            <p:spPr>
              <a:xfrm>
                <a:off x="585787" y="315913"/>
                <a:ext cx="400701" cy="259974"/>
              </a:xfrm>
              <a:prstGeom prst="rect">
                <a:avLst/>
              </a:prstGeom>
              <a:noFill/>
              <a:ln>
                <a:noFill/>
              </a:ln>
            </p:spPr>
            <p:txBody>
              <a:bodyPr spcFirstLastPara="1" wrap="square" lIns="91425" tIns="45700" rIns="91425" bIns="45700" anchor="t" anchorCtr="0"/>
              <a:lstStyle/>
              <a:p>
                <a:pPr>
                  <a:lnSpc>
                    <a:spcPct val="115000"/>
                  </a:lnSpc>
                  <a:spcAft>
                    <a:spcPts val="0"/>
                  </a:spcAft>
                </a:pPr>
                <a:r>
                  <a:rPr lang="es-ES" sz="1000">
                    <a:solidFill>
                      <a:srgbClr val="000000"/>
                    </a:solidFill>
                    <a:effectLst/>
                    <a:latin typeface="Arial"/>
                    <a:ea typeface="Arial"/>
                    <a:cs typeface="Calibri"/>
                  </a:rPr>
                  <a:t>+20</a:t>
                </a:r>
                <a:endParaRPr lang="ca-ES" sz="1100">
                  <a:effectLst/>
                  <a:latin typeface="Calibri"/>
                  <a:ea typeface="Calibri"/>
                  <a:cs typeface="Calibri"/>
                </a:endParaRPr>
              </a:p>
            </p:txBody>
          </p:sp>
          <p:sp>
            <p:nvSpPr>
              <p:cNvPr id="16" name="11 Rectángulo"/>
              <p:cNvSpPr/>
              <p:nvPr/>
            </p:nvSpPr>
            <p:spPr>
              <a:xfrm>
                <a:off x="0" y="0"/>
                <a:ext cx="1020257" cy="259974"/>
              </a:xfrm>
              <a:prstGeom prst="rect">
                <a:avLst/>
              </a:prstGeom>
              <a:noFill/>
              <a:ln>
                <a:noFill/>
              </a:ln>
            </p:spPr>
            <p:txBody>
              <a:bodyPr spcFirstLastPara="1" wrap="square" lIns="91425" tIns="45700" rIns="91425" bIns="45700" anchor="t" anchorCtr="0"/>
              <a:lstStyle/>
              <a:p>
                <a:pPr>
                  <a:lnSpc>
                    <a:spcPct val="115000"/>
                  </a:lnSpc>
                  <a:spcAft>
                    <a:spcPts val="0"/>
                  </a:spcAft>
                </a:pPr>
                <a:r>
                  <a:rPr lang="es-ES" sz="1000">
                    <a:solidFill>
                      <a:srgbClr val="000000"/>
                    </a:solidFill>
                    <a:effectLst/>
                    <a:latin typeface="Arial"/>
                    <a:ea typeface="Arial"/>
                    <a:cs typeface="Calibri"/>
                  </a:rPr>
                  <a:t>mil·livolts (mV)</a:t>
                </a:r>
                <a:endParaRPr lang="ca-ES" sz="1100">
                  <a:effectLst/>
                  <a:latin typeface="Calibri"/>
                  <a:ea typeface="Calibri"/>
                  <a:cs typeface="Calibri"/>
                </a:endParaRPr>
              </a:p>
            </p:txBody>
          </p:sp>
          <p:cxnSp>
            <p:nvCxnSpPr>
              <p:cNvPr id="18" name="13 Conector recto de flecha"/>
              <p:cNvCxnSpPr/>
              <p:nvPr/>
            </p:nvCxnSpPr>
            <p:spPr>
              <a:xfrm>
                <a:off x="1452562" y="1593850"/>
                <a:ext cx="1181100" cy="0"/>
              </a:xfrm>
              <a:prstGeom prst="straightConnector1">
                <a:avLst/>
              </a:prstGeom>
              <a:noFill/>
              <a:ln w="9525" cap="flat" cmpd="sng">
                <a:solidFill>
                  <a:srgbClr val="4472C4"/>
                </a:solidFill>
                <a:prstDash val="solid"/>
                <a:miter lim="800000"/>
                <a:headEnd type="stealth" w="med" len="med"/>
                <a:tailEnd type="stealth" w="med" len="med"/>
              </a:ln>
            </p:spPr>
          </p:cxnSp>
          <p:sp>
            <p:nvSpPr>
              <p:cNvPr id="19" name="14 Rectángulo"/>
              <p:cNvSpPr/>
              <p:nvPr/>
            </p:nvSpPr>
            <p:spPr>
              <a:xfrm>
                <a:off x="1727167" y="1547473"/>
                <a:ext cx="581910" cy="259974"/>
              </a:xfrm>
              <a:prstGeom prst="rect">
                <a:avLst/>
              </a:prstGeom>
              <a:noFill/>
              <a:ln>
                <a:noFill/>
              </a:ln>
            </p:spPr>
            <p:txBody>
              <a:bodyPr spcFirstLastPara="1" wrap="square" lIns="91425" tIns="45700" rIns="91425" bIns="45700" anchor="t" anchorCtr="0"/>
              <a:lstStyle/>
              <a:p>
                <a:pPr>
                  <a:lnSpc>
                    <a:spcPct val="115000"/>
                  </a:lnSpc>
                  <a:spcAft>
                    <a:spcPts val="0"/>
                  </a:spcAft>
                </a:pPr>
                <a:r>
                  <a:rPr lang="es-ES" sz="1000">
                    <a:solidFill>
                      <a:srgbClr val="000000"/>
                    </a:solidFill>
                    <a:effectLst/>
                    <a:latin typeface="Arial"/>
                    <a:ea typeface="Arial"/>
                    <a:cs typeface="Calibri"/>
                  </a:rPr>
                  <a:t>200</a:t>
                </a:r>
                <a:r>
                  <a:rPr lang="es-ES" sz="900">
                    <a:solidFill>
                      <a:srgbClr val="000000"/>
                    </a:solidFill>
                    <a:effectLst/>
                    <a:latin typeface="Arial"/>
                    <a:ea typeface="Arial"/>
                    <a:cs typeface="Calibri"/>
                  </a:rPr>
                  <a:t> ms</a:t>
                </a:r>
                <a:endParaRPr lang="ca-ES" sz="1100">
                  <a:effectLst/>
                  <a:latin typeface="Calibri"/>
                  <a:ea typeface="Calibri"/>
                  <a:cs typeface="Calibri"/>
                </a:endParaRPr>
              </a:p>
            </p:txBody>
          </p:sp>
          <p:sp>
            <p:nvSpPr>
              <p:cNvPr id="20" name="15 Rectángulo"/>
              <p:cNvSpPr/>
              <p:nvPr/>
            </p:nvSpPr>
            <p:spPr>
              <a:xfrm>
                <a:off x="2579637" y="1725233"/>
                <a:ext cx="531503" cy="259974"/>
              </a:xfrm>
              <a:prstGeom prst="rect">
                <a:avLst/>
              </a:prstGeom>
              <a:noFill/>
              <a:ln>
                <a:noFill/>
              </a:ln>
            </p:spPr>
            <p:txBody>
              <a:bodyPr spcFirstLastPara="1" wrap="square" lIns="91425" tIns="45700" rIns="91425" bIns="45700" anchor="t" anchorCtr="0"/>
              <a:lstStyle/>
              <a:p>
                <a:pPr>
                  <a:lnSpc>
                    <a:spcPct val="115000"/>
                  </a:lnSpc>
                  <a:spcAft>
                    <a:spcPts val="0"/>
                  </a:spcAft>
                </a:pPr>
                <a:r>
                  <a:rPr lang="es-ES" sz="1000">
                    <a:solidFill>
                      <a:srgbClr val="000000"/>
                    </a:solidFill>
                    <a:effectLst/>
                    <a:latin typeface="Arial"/>
                    <a:ea typeface="Arial"/>
                    <a:cs typeface="Calibri"/>
                  </a:rPr>
                  <a:t>temps</a:t>
                </a:r>
                <a:endParaRPr lang="ca-ES" sz="1100">
                  <a:effectLst/>
                  <a:latin typeface="Calibri"/>
                  <a:ea typeface="Calibri"/>
                  <a:cs typeface="Calibri"/>
                </a:endParaRPr>
              </a:p>
            </p:txBody>
          </p:sp>
        </p:grpSp>
      </p:grpSp>
    </p:spTree>
    <p:extLst>
      <p:ext uri="{BB962C8B-B14F-4D97-AF65-F5344CB8AC3E}">
        <p14:creationId xmlns:p14="http://schemas.microsoft.com/office/powerpoint/2010/main" xmlns="" val="303966430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smtClean="0"/>
              <a:t>Cuestionario</a:t>
            </a:r>
            <a:endParaRPr lang="ca-ES" dirty="0"/>
          </a:p>
        </p:txBody>
      </p:sp>
      <p:sp>
        <p:nvSpPr>
          <p:cNvPr id="5" name="Rectangle 3"/>
          <p:cNvSpPr>
            <a:spLocks noChangeArrowheads="1"/>
          </p:cNvSpPr>
          <p:nvPr/>
        </p:nvSpPr>
        <p:spPr bwMode="auto">
          <a:xfrm>
            <a:off x="395536" y="2996952"/>
            <a:ext cx="8280920" cy="3293209"/>
          </a:xfrm>
          <a:prstGeom prst="rect">
            <a:avLst/>
          </a:prstGeom>
          <a:solidFill>
            <a:srgbClr val="F2F2F2"/>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r>
              <a:rPr lang="es-ES" sz="1600" dirty="0" smtClean="0"/>
              <a:t>18.a</a:t>
            </a:r>
            <a:r>
              <a:rPr lang="es-ES" sz="1600" dirty="0" smtClean="0"/>
              <a:t>. Definición, características clínicas y causas de la neuropatía diabética. Relación con el control glucémico (máximo 350 palabras)</a:t>
            </a:r>
          </a:p>
          <a:p>
            <a:endParaRPr lang="es-ES" sz="1600" dirty="0" smtClean="0"/>
          </a:p>
          <a:p>
            <a:r>
              <a:rPr lang="es-ES" sz="1600" dirty="0" smtClean="0"/>
              <a:t>18. b</a:t>
            </a:r>
            <a:r>
              <a:rPr lang="es-ES" sz="1600" dirty="0" smtClean="0"/>
              <a:t>. Tratamiento farmacológico del dolor </a:t>
            </a:r>
            <a:r>
              <a:rPr lang="es-ES" sz="1600" dirty="0" err="1" smtClean="0"/>
              <a:t>neuropático</a:t>
            </a:r>
            <a:r>
              <a:rPr lang="es-ES" sz="1600" dirty="0" smtClean="0"/>
              <a:t> en la diabetes (150 palabras máximo)</a:t>
            </a:r>
          </a:p>
          <a:p>
            <a:endParaRPr lang="es-ES" sz="1600" dirty="0" smtClean="0"/>
          </a:p>
          <a:p>
            <a:r>
              <a:rPr lang="es-ES" sz="1600" dirty="0" smtClean="0"/>
              <a:t>18.c</a:t>
            </a:r>
            <a:r>
              <a:rPr lang="es-ES" sz="1600" dirty="0" smtClean="0"/>
              <a:t>. Fundamento de la acción farmacológica de la </a:t>
            </a:r>
            <a:r>
              <a:rPr lang="es-ES" sz="1600" dirty="0" err="1" smtClean="0"/>
              <a:t>amitriptilina</a:t>
            </a:r>
            <a:r>
              <a:rPr lang="es-ES" sz="1600" dirty="0" smtClean="0"/>
              <a:t> en el dolor </a:t>
            </a:r>
            <a:r>
              <a:rPr lang="es-ES" sz="1600" dirty="0" err="1" smtClean="0"/>
              <a:t>neuropático</a:t>
            </a:r>
            <a:r>
              <a:rPr lang="es-ES" sz="1600" dirty="0" smtClean="0"/>
              <a:t>. Tiene relación con la acción antidepresiva? (400 palabras máximo)</a:t>
            </a:r>
          </a:p>
          <a:p>
            <a:endParaRPr lang="es-ES" sz="1600" dirty="0" smtClean="0"/>
          </a:p>
          <a:p>
            <a:r>
              <a:rPr lang="es-ES" sz="1600" dirty="0" smtClean="0"/>
              <a:t>18.d</a:t>
            </a:r>
            <a:r>
              <a:rPr lang="es-ES" sz="1600" dirty="0" smtClean="0"/>
              <a:t>. ¿Cuál es la causa de los efectos adversos que experimenta la paciente? Se puede plantear la </a:t>
            </a:r>
            <a:r>
              <a:rPr lang="es-ES" sz="1600" dirty="0" err="1" smtClean="0"/>
              <a:t>pregabalina</a:t>
            </a:r>
            <a:r>
              <a:rPr lang="es-ES" sz="1600" dirty="0" smtClean="0"/>
              <a:t> como alternativa farmacológica que no produzca estos efectos adversos? ¿Cuál sería el mecanismo de acción analgésico en este caso? (150 palabras máximo)</a:t>
            </a:r>
            <a:endParaRPr lang="es-ES" sz="1600" dirty="0"/>
          </a:p>
        </p:txBody>
      </p:sp>
      <p:sp>
        <p:nvSpPr>
          <p:cNvPr id="7" name="Rectangle 2"/>
          <p:cNvSpPr>
            <a:spLocks noChangeArrowheads="1"/>
          </p:cNvSpPr>
          <p:nvPr/>
        </p:nvSpPr>
        <p:spPr bwMode="auto">
          <a:xfrm>
            <a:off x="395536" y="2132856"/>
            <a:ext cx="8291580" cy="646331"/>
          </a:xfrm>
          <a:prstGeom prst="rect">
            <a:avLst/>
          </a:prstGeom>
          <a:solidFill>
            <a:srgbClr val="F2F2F2"/>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es-ES" altLang="ca-ES" b="0" i="0" u="none" strike="noStrike" cap="none" normalizeH="0" baseline="0" dirty="0" smtClean="0">
                <a:ln>
                  <a:noFill/>
                </a:ln>
                <a:solidFill>
                  <a:schemeClr val="tx1"/>
                </a:solidFill>
                <a:effectLst/>
                <a:latin typeface="Arial" pitchFamily="34" charset="0"/>
                <a:ea typeface="Arial" pitchFamily="34" charset="0"/>
                <a:cs typeface="Calibri" pitchFamily="34" charset="0"/>
              </a:rPr>
              <a:t>En relación al caso clínico presentado, responde las siguientes preguntas sobre la patología y su tratamiento con </a:t>
            </a:r>
            <a:r>
              <a:rPr kumimoji="0" lang="es-ES" altLang="ca-ES"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amitriptilina</a:t>
            </a:r>
            <a:endParaRPr kumimoji="0" lang="ca-ES" altLang="ca-ES"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1 Título"/>
          <p:cNvSpPr txBox="1">
            <a:spLocks/>
          </p:cNvSpPr>
          <p:nvPr/>
        </p:nvSpPr>
        <p:spPr>
          <a:xfrm>
            <a:off x="446856" y="1214264"/>
            <a:ext cx="8229600" cy="990600"/>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r>
              <a:rPr lang="ca-ES" sz="2800" dirty="0" err="1" smtClean="0"/>
              <a:t>Preguntas</a:t>
            </a:r>
            <a:r>
              <a:rPr lang="ca-ES" sz="2800" dirty="0" smtClean="0"/>
              <a:t> </a:t>
            </a:r>
            <a:r>
              <a:rPr lang="ca-ES" sz="2800" dirty="0" err="1" smtClean="0"/>
              <a:t>específicas</a:t>
            </a:r>
            <a:r>
              <a:rPr lang="ca-ES" sz="2800" dirty="0" smtClean="0"/>
              <a:t>  de </a:t>
            </a:r>
            <a:r>
              <a:rPr lang="ca-ES" sz="2800" dirty="0" err="1" smtClean="0"/>
              <a:t>farmacología</a:t>
            </a:r>
            <a:endParaRPr lang="ca-ES" sz="2800" dirty="0"/>
          </a:p>
        </p:txBody>
      </p:sp>
    </p:spTree>
    <p:extLst>
      <p:ext uri="{BB962C8B-B14F-4D97-AF65-F5344CB8AC3E}">
        <p14:creationId xmlns:p14="http://schemas.microsoft.com/office/powerpoint/2010/main" xmlns="" val="14646286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smtClean="0"/>
              <a:t>Cuestionario</a:t>
            </a:r>
            <a:endParaRPr lang="ca-ES" dirty="0"/>
          </a:p>
        </p:txBody>
      </p:sp>
      <p:sp>
        <p:nvSpPr>
          <p:cNvPr id="5" name="Rectangle 3"/>
          <p:cNvSpPr>
            <a:spLocks noChangeArrowheads="1"/>
          </p:cNvSpPr>
          <p:nvPr/>
        </p:nvSpPr>
        <p:spPr bwMode="auto">
          <a:xfrm>
            <a:off x="412859" y="4149080"/>
            <a:ext cx="8280920" cy="2462213"/>
          </a:xfrm>
          <a:prstGeom prst="rect">
            <a:avLst/>
          </a:prstGeom>
          <a:solidFill>
            <a:srgbClr val="F2F2F2"/>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lvl="0" eaLnBrk="0" hangingPunct="0"/>
            <a:r>
              <a:rPr lang="es-ES" altLang="ca-ES" sz="1400" dirty="0" smtClean="0">
                <a:ea typeface="Arial" pitchFamily="34" charset="0"/>
                <a:cs typeface="Calibri" pitchFamily="34" charset="0"/>
              </a:rPr>
              <a:t>19</a:t>
            </a:r>
            <a:r>
              <a:rPr lang="es-ES" altLang="ca-ES" sz="1400" dirty="0">
                <a:ea typeface="Arial" pitchFamily="34" charset="0"/>
                <a:cs typeface="Calibri" pitchFamily="34" charset="0"/>
              </a:rPr>
              <a:t>) Los </a:t>
            </a:r>
            <a:r>
              <a:rPr lang="es-ES" altLang="ca-ES" sz="1400" b="1" dirty="0">
                <a:ea typeface="Arial" pitchFamily="34" charset="0"/>
                <a:cs typeface="Calibri" pitchFamily="34" charset="0"/>
              </a:rPr>
              <a:t>líquidos intravenosos y la noradrenalina </a:t>
            </a:r>
            <a:r>
              <a:rPr lang="es-ES" altLang="ca-ES" sz="1400" dirty="0">
                <a:ea typeface="Arial" pitchFamily="34" charset="0"/>
                <a:cs typeface="Calibri" pitchFamily="34" charset="0"/>
              </a:rPr>
              <a:t>se administran para tratar </a:t>
            </a:r>
            <a:r>
              <a:rPr lang="es-ES" altLang="ca-ES" sz="1400" dirty="0" smtClean="0">
                <a:ea typeface="Arial" pitchFamily="34" charset="0"/>
                <a:cs typeface="Calibri" pitchFamily="34" charset="0"/>
              </a:rPr>
              <a:t>_____________.</a:t>
            </a:r>
            <a:endParaRPr lang="es-ES" altLang="ca-ES" sz="1400" dirty="0">
              <a:ea typeface="Arial" pitchFamily="34" charset="0"/>
              <a:cs typeface="Calibri" pitchFamily="34" charset="0"/>
            </a:endParaRPr>
          </a:p>
          <a:p>
            <a:pPr lvl="0" eaLnBrk="0" hangingPunct="0"/>
            <a:endParaRPr lang="es-ES" altLang="ca-ES" sz="1400" dirty="0" smtClean="0">
              <a:ea typeface="Arial" pitchFamily="34" charset="0"/>
              <a:cs typeface="Calibri" pitchFamily="34" charset="0"/>
            </a:endParaRPr>
          </a:p>
          <a:p>
            <a:pPr lvl="0" eaLnBrk="0" hangingPunct="0"/>
            <a:r>
              <a:rPr lang="es-ES" altLang="ca-ES" sz="1400" dirty="0" smtClean="0">
                <a:ea typeface="Arial" pitchFamily="34" charset="0"/>
                <a:cs typeface="Calibri" pitchFamily="34" charset="0"/>
              </a:rPr>
              <a:t>20</a:t>
            </a:r>
            <a:r>
              <a:rPr lang="es-ES" altLang="ca-ES" sz="1400" dirty="0">
                <a:ea typeface="Arial" pitchFamily="34" charset="0"/>
                <a:cs typeface="Calibri" pitchFamily="34" charset="0"/>
              </a:rPr>
              <a:t>) Los </a:t>
            </a:r>
            <a:r>
              <a:rPr lang="es-ES" altLang="ca-ES" sz="1400" b="1" dirty="0">
                <a:ea typeface="Arial" pitchFamily="34" charset="0"/>
                <a:cs typeface="Calibri" pitchFamily="34" charset="0"/>
              </a:rPr>
              <a:t>efectos tóxicos </a:t>
            </a:r>
            <a:r>
              <a:rPr lang="es-ES" altLang="ca-ES" sz="1400" dirty="0">
                <a:ea typeface="Arial" pitchFamily="34" charset="0"/>
                <a:cs typeface="Calibri" pitchFamily="34" charset="0"/>
              </a:rPr>
              <a:t>de los ADT, especialmente en caso de sobredosis, son causados por cuatro mecanismos farmacológicos principales: </a:t>
            </a:r>
          </a:p>
          <a:p>
            <a:pPr lvl="0" eaLnBrk="0" hangingPunct="0"/>
            <a:r>
              <a:rPr lang="es-ES" altLang="ca-ES" sz="1400" dirty="0">
                <a:ea typeface="Arial" pitchFamily="34" charset="0"/>
                <a:cs typeface="Calibri" pitchFamily="34" charset="0"/>
              </a:rPr>
              <a:t>A) Inhibición de la </a:t>
            </a:r>
            <a:r>
              <a:rPr lang="es-ES" altLang="ca-ES" sz="1400" dirty="0" err="1" smtClean="0">
                <a:ea typeface="Arial" pitchFamily="34" charset="0"/>
                <a:cs typeface="Calibri" pitchFamily="34" charset="0"/>
              </a:rPr>
              <a:t>recaptación</a:t>
            </a:r>
            <a:r>
              <a:rPr lang="es-ES" altLang="ca-ES" sz="1400" dirty="0" smtClean="0">
                <a:ea typeface="Arial" pitchFamily="34" charset="0"/>
                <a:cs typeface="Calibri" pitchFamily="34" charset="0"/>
              </a:rPr>
              <a:t> </a:t>
            </a:r>
            <a:r>
              <a:rPr lang="es-ES" altLang="ca-ES" sz="1400" dirty="0">
                <a:ea typeface="Arial" pitchFamily="34" charset="0"/>
                <a:cs typeface="Calibri" pitchFamily="34" charset="0"/>
              </a:rPr>
              <a:t>de </a:t>
            </a:r>
            <a:r>
              <a:rPr lang="es-ES" altLang="ca-ES" sz="1400" dirty="0" smtClean="0">
                <a:ea typeface="Arial" pitchFamily="34" charset="0"/>
                <a:cs typeface="Calibri" pitchFamily="34" charset="0"/>
              </a:rPr>
              <a:t>________________ </a:t>
            </a:r>
            <a:r>
              <a:rPr lang="es-ES" altLang="ca-ES" sz="1400" dirty="0">
                <a:ea typeface="Arial" pitchFamily="34" charset="0"/>
                <a:cs typeface="Calibri" pitchFamily="34" charset="0"/>
              </a:rPr>
              <a:t>las terminaciones nerviosas.</a:t>
            </a:r>
          </a:p>
          <a:p>
            <a:pPr lvl="0" eaLnBrk="0" hangingPunct="0"/>
            <a:r>
              <a:rPr lang="es-ES" altLang="ca-ES" sz="1400" dirty="0">
                <a:ea typeface="Arial" pitchFamily="34" charset="0"/>
                <a:cs typeface="Calibri" pitchFamily="34" charset="0"/>
              </a:rPr>
              <a:t>B) Bloqueo directo </a:t>
            </a:r>
            <a:r>
              <a:rPr lang="es-ES" altLang="ca-ES" sz="1400" dirty="0" smtClean="0">
                <a:ea typeface="Arial" pitchFamily="34" charset="0"/>
                <a:cs typeface="Calibri" pitchFamily="34" charset="0"/>
              </a:rPr>
              <a:t>__-adrenérgico </a:t>
            </a:r>
            <a:endParaRPr lang="es-ES" altLang="ca-ES" sz="1400" dirty="0">
              <a:ea typeface="Arial" pitchFamily="34" charset="0"/>
              <a:cs typeface="Calibri" pitchFamily="34" charset="0"/>
            </a:endParaRPr>
          </a:p>
          <a:p>
            <a:pPr lvl="0" eaLnBrk="0" hangingPunct="0"/>
            <a:r>
              <a:rPr lang="es-ES" altLang="ca-ES" sz="1400" dirty="0">
                <a:ea typeface="Arial" pitchFamily="34" charset="0"/>
                <a:cs typeface="Calibri" pitchFamily="34" charset="0"/>
              </a:rPr>
              <a:t>C) Estabilización de </a:t>
            </a:r>
            <a:r>
              <a:rPr lang="es-ES" altLang="ca-ES" sz="1400" dirty="0" smtClean="0">
                <a:ea typeface="Arial" pitchFamily="34" charset="0"/>
                <a:cs typeface="Calibri" pitchFamily="34" charset="0"/>
              </a:rPr>
              <a:t>_____________ </a:t>
            </a:r>
            <a:r>
              <a:rPr lang="es-ES" altLang="ca-ES" sz="1400" dirty="0">
                <a:ea typeface="Arial" pitchFamily="34" charset="0"/>
                <a:cs typeface="Calibri" pitchFamily="34" charset="0"/>
              </a:rPr>
              <a:t>o efecto </a:t>
            </a:r>
            <a:r>
              <a:rPr lang="es-ES" altLang="ca-ES" sz="1400" dirty="0" err="1" smtClean="0">
                <a:ea typeface="Arial" pitchFamily="34" charset="0"/>
                <a:cs typeface="Calibri" pitchFamily="34" charset="0"/>
              </a:rPr>
              <a:t>quinidínico</a:t>
            </a:r>
            <a:r>
              <a:rPr lang="es-ES" altLang="ca-ES" sz="1400" dirty="0" smtClean="0">
                <a:ea typeface="Arial" pitchFamily="34" charset="0"/>
                <a:cs typeface="Calibri" pitchFamily="34" charset="0"/>
              </a:rPr>
              <a:t> </a:t>
            </a:r>
            <a:r>
              <a:rPr lang="es-ES" altLang="ca-ES" sz="1400" dirty="0">
                <a:ea typeface="Arial" pitchFamily="34" charset="0"/>
                <a:cs typeface="Calibri" pitchFamily="34" charset="0"/>
              </a:rPr>
              <a:t>en el miocardio.</a:t>
            </a:r>
          </a:p>
          <a:p>
            <a:pPr lvl="0" eaLnBrk="0" hangingPunct="0"/>
            <a:r>
              <a:rPr lang="es-ES" altLang="ca-ES" sz="1400" dirty="0">
                <a:ea typeface="Arial" pitchFamily="34" charset="0"/>
                <a:cs typeface="Calibri" pitchFamily="34" charset="0"/>
              </a:rPr>
              <a:t>D) Acción anti</a:t>
            </a:r>
            <a:r>
              <a:rPr lang="es-ES" altLang="ca-ES" sz="1400" dirty="0" smtClean="0">
                <a:ea typeface="Arial" pitchFamily="34" charset="0"/>
                <a:cs typeface="Calibri" pitchFamily="34" charset="0"/>
              </a:rPr>
              <a:t>_____________.</a:t>
            </a:r>
            <a:endParaRPr lang="es-ES" altLang="ca-ES" sz="1400" dirty="0">
              <a:ea typeface="Arial" pitchFamily="34" charset="0"/>
              <a:cs typeface="Calibri" pitchFamily="34" charset="0"/>
            </a:endParaRPr>
          </a:p>
          <a:p>
            <a:pPr lvl="0" eaLnBrk="0" hangingPunct="0"/>
            <a:endParaRPr lang="es-ES" altLang="ca-ES" sz="1400" dirty="0">
              <a:ea typeface="Arial" pitchFamily="34" charset="0"/>
              <a:cs typeface="Calibri" pitchFamily="34" charset="0"/>
            </a:endParaRPr>
          </a:p>
          <a:p>
            <a:pPr lvl="0" eaLnBrk="0" hangingPunct="0"/>
            <a:r>
              <a:rPr lang="es-ES" altLang="ca-ES" sz="1400" dirty="0">
                <a:ea typeface="Arial" pitchFamily="34" charset="0"/>
                <a:cs typeface="Calibri" pitchFamily="34" charset="0"/>
              </a:rPr>
              <a:t>21) Las </a:t>
            </a:r>
            <a:r>
              <a:rPr lang="es-ES" altLang="ca-ES" sz="1400" b="1" dirty="0">
                <a:ea typeface="Arial" pitchFamily="34" charset="0"/>
                <a:cs typeface="Calibri" pitchFamily="34" charset="0"/>
              </a:rPr>
              <a:t>arritmias</a:t>
            </a:r>
            <a:r>
              <a:rPr lang="es-ES" altLang="ca-ES" sz="1400" dirty="0">
                <a:ea typeface="Arial" pitchFamily="34" charset="0"/>
                <a:cs typeface="Calibri" pitchFamily="34" charset="0"/>
              </a:rPr>
              <a:t> cardíacas pueden producir una disminución de la perfusión sanguínea pulmonar y tisular. ¿Esto podría producir una </a:t>
            </a:r>
            <a:r>
              <a:rPr lang="es-ES" altLang="ca-ES" sz="1400" b="1" dirty="0">
                <a:ea typeface="Arial" pitchFamily="34" charset="0"/>
                <a:cs typeface="Calibri" pitchFamily="34" charset="0"/>
              </a:rPr>
              <a:t>alteración del equilibrio ácido-base</a:t>
            </a:r>
            <a:r>
              <a:rPr lang="es-ES" altLang="ca-ES" sz="1400" dirty="0">
                <a:ea typeface="Arial" pitchFamily="34" charset="0"/>
                <a:cs typeface="Calibri" pitchFamily="34" charset="0"/>
              </a:rPr>
              <a:t>? Qué alteración </a:t>
            </a:r>
            <a:r>
              <a:rPr lang="es-ES" altLang="ca-ES" sz="1400" dirty="0" smtClean="0">
                <a:ea typeface="Arial" pitchFamily="34" charset="0"/>
                <a:cs typeface="Calibri" pitchFamily="34" charset="0"/>
              </a:rPr>
              <a:t>y </a:t>
            </a:r>
            <a:r>
              <a:rPr lang="es-ES" altLang="ca-ES" sz="1400" dirty="0">
                <a:ea typeface="Arial" pitchFamily="34" charset="0"/>
                <a:cs typeface="Calibri" pitchFamily="34" charset="0"/>
              </a:rPr>
              <a:t>por qué</a:t>
            </a:r>
            <a:r>
              <a:rPr lang="es-ES" altLang="ca-ES" sz="1400" dirty="0" smtClean="0">
                <a:ea typeface="Arial" pitchFamily="34" charset="0"/>
                <a:cs typeface="Calibri" pitchFamily="34" charset="0"/>
              </a:rPr>
              <a:t>?</a:t>
            </a:r>
            <a:endParaRPr kumimoji="0" lang="ca-ES" altLang="ca-E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Rectangle 2"/>
          <p:cNvSpPr>
            <a:spLocks noChangeArrowheads="1"/>
          </p:cNvSpPr>
          <p:nvPr/>
        </p:nvSpPr>
        <p:spPr bwMode="auto">
          <a:xfrm>
            <a:off x="395536" y="1412776"/>
            <a:ext cx="8291580" cy="2462213"/>
          </a:xfrm>
          <a:prstGeom prst="rect">
            <a:avLst/>
          </a:prstGeom>
          <a:solidFill>
            <a:srgbClr val="F2F2F2"/>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Continuación del caso clínico:</a:t>
            </a:r>
          </a:p>
          <a:p>
            <a:pPr lvl="0" fontAlgn="base">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El paciente es trasladado al servicio de urgencias hospitalarias aproximadamente una hora después de haber hecho una </a:t>
            </a:r>
            <a:r>
              <a:rPr kumimoji="0" lang="es-ES" altLang="ca-ES" sz="1400" b="1" i="0" u="none" strike="noStrike" cap="none" normalizeH="0" baseline="0" dirty="0" smtClean="0">
                <a:ln>
                  <a:noFill/>
                </a:ln>
                <a:solidFill>
                  <a:schemeClr val="tx1"/>
                </a:solidFill>
                <a:effectLst/>
                <a:latin typeface="Arial" pitchFamily="34" charset="0"/>
                <a:ea typeface="Arial" pitchFamily="34" charset="0"/>
                <a:cs typeface="Calibri" pitchFamily="34" charset="0"/>
              </a:rPr>
              <a:t>sobredosis </a:t>
            </a: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de </a:t>
            </a:r>
            <a:r>
              <a:rPr kumimoji="0" lang="es-ES" altLang="ca-ES" sz="14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amitriptilina</a:t>
            </a: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Está somnoliento, con puntuación de 8 en la escala de Glasgow. Su presión arterial sistólica es de 90 </a:t>
            </a:r>
            <a:r>
              <a:rPr kumimoji="0" lang="es-ES" altLang="ca-ES" sz="14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mmHg</a:t>
            </a: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y por palpación se confirma un ritmo cardíaco de 110 latidos / min. Se le practica intubación </a:t>
            </a:r>
            <a:r>
              <a:rPr kumimoji="0" lang="es-ES" altLang="ca-ES" sz="14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endotraqueal</a:t>
            </a: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inmediata con hiperventilación moderada, y se le </a:t>
            </a:r>
            <a:r>
              <a:rPr kumimoji="0" lang="es-ES" altLang="ca-ES" sz="14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perfunden</a:t>
            </a: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2 litros de solución salina fisiológica y noradrenalina. Se le administran cincuenta gramos de carbón activado por sonda nasogástrica en el estómago. Se le administra un bolo de 1 </a:t>
            </a:r>
            <a:r>
              <a:rPr kumimoji="0" lang="es-ES" altLang="ca-ES" sz="14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mEq</a:t>
            </a: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 kg de peso corporal de bicarbonato sódico y en el transcurso de las siguientes horas, se le </a:t>
            </a:r>
            <a:r>
              <a:rPr kumimoji="0" lang="es-ES" altLang="ca-ES" sz="14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perfunden</a:t>
            </a: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9 bolos de bicarbonato de sodio. Su pH arterial aumenta progresivamente hasta llegar a 7,50, Después de 36 horas el paciente es </a:t>
            </a:r>
            <a:r>
              <a:rPr kumimoji="0" lang="es-ES" altLang="ca-ES" sz="1400" b="0" i="0" u="none" strike="noStrike" cap="none" normalizeH="0" baseline="0" dirty="0" err="1" smtClean="0">
                <a:ln>
                  <a:noFill/>
                </a:ln>
                <a:solidFill>
                  <a:schemeClr val="tx1"/>
                </a:solidFill>
                <a:effectLst/>
                <a:latin typeface="Arial" pitchFamily="34" charset="0"/>
                <a:ea typeface="Arial" pitchFamily="34" charset="0"/>
                <a:cs typeface="Calibri" pitchFamily="34" charset="0"/>
              </a:rPr>
              <a:t>extubado</a:t>
            </a: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 en este momento está despierto y alerta, con una tensión arterial y ritmo cardíaco recuperados</a:t>
            </a: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a:t>
            </a:r>
            <a:endParaRPr kumimoji="0" lang="ca-ES" altLang="ca-E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11286477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smtClean="0"/>
              <a:t>Cuestionario</a:t>
            </a:r>
            <a:endParaRPr lang="ca-ES" dirty="0"/>
          </a:p>
        </p:txBody>
      </p:sp>
      <p:sp>
        <p:nvSpPr>
          <p:cNvPr id="7" name="Rectangle 2"/>
          <p:cNvSpPr>
            <a:spLocks noChangeArrowheads="1"/>
          </p:cNvSpPr>
          <p:nvPr/>
        </p:nvSpPr>
        <p:spPr bwMode="auto">
          <a:xfrm>
            <a:off x="323528" y="1809110"/>
            <a:ext cx="8291580" cy="3754874"/>
          </a:xfrm>
          <a:prstGeom prst="rect">
            <a:avLst/>
          </a:prstGeom>
          <a:solidFill>
            <a:srgbClr val="F2F2F2"/>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fontAlgn="base">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La paciente es tratada con bicarbonato sódico iv. Las indicaciones para el uso de bicarbonato sódico en toxicología pueden ser:</a:t>
            </a:r>
          </a:p>
          <a:p>
            <a:pPr lvl="0" fontAlgn="base">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a)	Tratamiento de sobredosis de fármacos que pueden bloquear los canales de sodio.</a:t>
            </a:r>
          </a:p>
          <a:p>
            <a:pPr lvl="0" fontAlgn="base">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b)	Alcalinización urinaria para facilitar la eliminación de tóxicos. </a:t>
            </a:r>
          </a:p>
          <a:p>
            <a:pPr lvl="0" fontAlgn="base">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c)	Alcalinización sérica para disminuir la distribución de tóxicos.</a:t>
            </a:r>
          </a:p>
          <a:p>
            <a:pPr lvl="0" fontAlgn="base">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d)	Incrementar la solubilidad de fármacos y tóxicos en orina que de otra manera precipitarían en los riñones produciendo insuficiencia renal.</a:t>
            </a:r>
          </a:p>
          <a:p>
            <a:pPr lvl="0" fontAlgn="base">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ea typeface="Arial" pitchFamily="34" charset="0"/>
                <a:cs typeface="Calibri" pitchFamily="34" charset="0"/>
              </a:rPr>
              <a:t>e)	Neutralización de la acidosis que producen algunos tóxicos. </a:t>
            </a:r>
          </a:p>
          <a:p>
            <a:pPr lvl="0" eaLnBrk="0" fontAlgn="base" hangingPunct="0">
              <a:spcBef>
                <a:spcPct val="0"/>
              </a:spcBef>
              <a:spcAft>
                <a:spcPct val="0"/>
              </a:spcAft>
            </a:pPr>
            <a:endParaRPr kumimoji="0" lang="es-ES" altLang="ca-ES" sz="1400" b="0" i="0" u="none" strike="noStrike" cap="none" normalizeH="0" baseline="0" dirty="0" smtClean="0">
              <a:ln>
                <a:noFill/>
              </a:ln>
              <a:solidFill>
                <a:schemeClr val="tx1"/>
              </a:solidFill>
              <a:effectLst/>
              <a:latin typeface="Arial" pitchFamily="34" charset="0"/>
              <a:cs typeface="Arial" pitchFamily="34" charset="0"/>
            </a:endParaRPr>
          </a:p>
          <a:p>
            <a:pPr lvl="0" eaLnBrk="0" fontAlgn="base" hangingPunct="0">
              <a:spcBef>
                <a:spcPct val="0"/>
              </a:spcBef>
              <a:spcAft>
                <a:spcPct val="0"/>
              </a:spcAft>
            </a:pPr>
            <a:endParaRPr lang="es-ES" altLang="ca-ES" sz="1400" dirty="0">
              <a:latin typeface="Arial" pitchFamily="34" charset="0"/>
              <a:cs typeface="Arial" pitchFamily="34" charset="0"/>
            </a:endParaRPr>
          </a:p>
          <a:p>
            <a:pPr lvl="0" eaLnBrk="0" fontAlgn="base" hangingPunct="0">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cs typeface="Arial" pitchFamily="34" charset="0"/>
              </a:rPr>
              <a:t>22) ¿Cuáles de estas indicaciones NO son adecuadas en el caso de las </a:t>
            </a:r>
            <a:r>
              <a:rPr kumimoji="0" lang="es-ES" altLang="ca-ES" sz="1400" b="1" i="0" u="none" strike="noStrike" cap="none" normalizeH="0" baseline="0" dirty="0" smtClean="0">
                <a:ln>
                  <a:noFill/>
                </a:ln>
                <a:solidFill>
                  <a:schemeClr val="tx1"/>
                </a:solidFill>
                <a:effectLst/>
                <a:latin typeface="Arial" pitchFamily="34" charset="0"/>
                <a:cs typeface="Arial" pitchFamily="34" charset="0"/>
              </a:rPr>
              <a:t>sobredosis por ADT</a:t>
            </a:r>
            <a:r>
              <a:rPr kumimoji="0" lang="es-ES" altLang="ca-ES" sz="1400" b="0" i="0" u="none" strike="noStrike" cap="none" normalizeH="0" baseline="0" dirty="0" smtClean="0">
                <a:ln>
                  <a:noFill/>
                </a:ln>
                <a:solidFill>
                  <a:schemeClr val="tx1"/>
                </a:solidFill>
                <a:effectLst/>
                <a:latin typeface="Arial" pitchFamily="34" charset="0"/>
                <a:cs typeface="Arial" pitchFamily="34" charset="0"/>
              </a:rPr>
              <a:t>? Justifica las respuestas</a:t>
            </a:r>
            <a:r>
              <a:rPr kumimoji="0" lang="es-ES" altLang="ca-ES" sz="1400" b="0" i="0" u="none" strike="noStrike" cap="none" normalizeH="0" baseline="0" dirty="0" smtClean="0">
                <a:ln>
                  <a:noFill/>
                </a:ln>
                <a:solidFill>
                  <a:schemeClr val="tx1"/>
                </a:solidFill>
                <a:effectLst/>
                <a:latin typeface="Arial" pitchFamily="34" charset="0"/>
                <a:cs typeface="Arial" pitchFamily="34" charset="0"/>
              </a:rPr>
              <a:t>.</a:t>
            </a:r>
          </a:p>
          <a:p>
            <a:pPr lvl="0" eaLnBrk="0" fontAlgn="base" hangingPunct="0">
              <a:spcBef>
                <a:spcPct val="0"/>
              </a:spcBef>
              <a:spcAft>
                <a:spcPct val="0"/>
              </a:spcAft>
            </a:pPr>
            <a:endParaRPr kumimoji="0" lang="es-ES" altLang="ca-ES" sz="1400" b="0" i="0" u="none" strike="noStrike" cap="none" normalizeH="0" baseline="0" dirty="0" smtClean="0">
              <a:ln>
                <a:noFill/>
              </a:ln>
              <a:solidFill>
                <a:schemeClr val="tx1"/>
              </a:solidFill>
              <a:effectLst/>
              <a:latin typeface="Arial" pitchFamily="34" charset="0"/>
              <a:cs typeface="Arial" pitchFamily="34" charset="0"/>
            </a:endParaRPr>
          </a:p>
          <a:p>
            <a:pPr lvl="0" eaLnBrk="0" fontAlgn="base" hangingPunct="0">
              <a:spcBef>
                <a:spcPct val="0"/>
              </a:spcBef>
              <a:spcAft>
                <a:spcPct val="0"/>
              </a:spcAft>
            </a:pPr>
            <a:r>
              <a:rPr kumimoji="0" lang="es-ES" altLang="ca-ES" sz="1400" b="0" i="0" u="none" strike="noStrike" cap="none" normalizeH="0" baseline="0" dirty="0" smtClean="0">
                <a:ln>
                  <a:noFill/>
                </a:ln>
                <a:solidFill>
                  <a:schemeClr val="tx1"/>
                </a:solidFill>
                <a:effectLst/>
                <a:latin typeface="Arial" pitchFamily="34" charset="0"/>
                <a:cs typeface="Arial" pitchFamily="34" charset="0"/>
              </a:rPr>
              <a:t>23) Calcula el </a:t>
            </a:r>
            <a:r>
              <a:rPr kumimoji="0" lang="es-ES" altLang="ca-ES" sz="1400" b="1" i="0" u="none" strike="noStrike" cap="none" normalizeH="0" baseline="0" dirty="0" smtClean="0">
                <a:ln>
                  <a:noFill/>
                </a:ln>
                <a:solidFill>
                  <a:schemeClr val="tx1"/>
                </a:solidFill>
                <a:effectLst/>
                <a:latin typeface="Arial" pitchFamily="34" charset="0"/>
                <a:cs typeface="Arial" pitchFamily="34" charset="0"/>
              </a:rPr>
              <a:t>grado de ionización </a:t>
            </a:r>
            <a:r>
              <a:rPr kumimoji="0" lang="es-ES" altLang="ca-ES" sz="1400" b="0" i="0" u="none" strike="noStrike" cap="none" normalizeH="0" baseline="0" dirty="0" smtClean="0">
                <a:ln>
                  <a:noFill/>
                </a:ln>
                <a:solidFill>
                  <a:schemeClr val="tx1"/>
                </a:solidFill>
                <a:effectLst/>
                <a:latin typeface="Arial" pitchFamily="34" charset="0"/>
                <a:cs typeface="Arial" pitchFamily="34" charset="0"/>
              </a:rPr>
              <a:t>de la </a:t>
            </a:r>
            <a:r>
              <a:rPr kumimoji="0" lang="es-ES" altLang="ca-ES" sz="1400" b="0" i="0" u="none" strike="noStrike" cap="none" normalizeH="0" baseline="0" dirty="0" err="1" smtClean="0">
                <a:ln>
                  <a:noFill/>
                </a:ln>
                <a:solidFill>
                  <a:schemeClr val="tx1"/>
                </a:solidFill>
                <a:effectLst/>
                <a:latin typeface="Arial" pitchFamily="34" charset="0"/>
                <a:cs typeface="Arial" pitchFamily="34" charset="0"/>
              </a:rPr>
              <a:t>amitriptilina</a:t>
            </a:r>
            <a:r>
              <a:rPr kumimoji="0" lang="es-ES" altLang="ca-ES" sz="1400" b="0" i="0" u="none" strike="noStrike" cap="none" normalizeH="0" baseline="0" dirty="0" smtClean="0">
                <a:ln>
                  <a:noFill/>
                </a:ln>
                <a:solidFill>
                  <a:schemeClr val="tx1"/>
                </a:solidFill>
                <a:effectLst/>
                <a:latin typeface="Arial" pitchFamily="34" charset="0"/>
                <a:cs typeface="Arial" pitchFamily="34" charset="0"/>
              </a:rPr>
              <a:t> en condiciones fisiológicas (pH = 7,40 y en condiciones de </a:t>
            </a:r>
            <a:r>
              <a:rPr kumimoji="0" lang="es-ES" altLang="ca-ES" sz="1400" b="1" i="0" u="none" strike="noStrike" cap="none" normalizeH="0" baseline="0" dirty="0" smtClean="0">
                <a:ln>
                  <a:noFill/>
                </a:ln>
                <a:solidFill>
                  <a:schemeClr val="tx1"/>
                </a:solidFill>
                <a:effectLst/>
                <a:latin typeface="Arial" pitchFamily="34" charset="0"/>
                <a:cs typeface="Arial" pitchFamily="34" charset="0"/>
              </a:rPr>
              <a:t>acidosis metabólica </a:t>
            </a:r>
            <a:r>
              <a:rPr kumimoji="0" lang="es-ES" altLang="ca-ES" sz="1400" b="0" i="0" u="none" strike="noStrike" cap="none" normalizeH="0" baseline="0" dirty="0" smtClean="0">
                <a:ln>
                  <a:noFill/>
                </a:ln>
                <a:solidFill>
                  <a:schemeClr val="tx1"/>
                </a:solidFill>
                <a:effectLst/>
                <a:latin typeface="Arial" pitchFamily="34" charset="0"/>
                <a:cs typeface="Arial" pitchFamily="34" charset="0"/>
              </a:rPr>
              <a:t>(pH = 7,10). Indica cómo afectará el grado de ionización de la </a:t>
            </a:r>
            <a:r>
              <a:rPr kumimoji="0" lang="es-ES" altLang="ca-ES" sz="1400" b="0" i="0" u="none" strike="noStrike" cap="none" normalizeH="0" baseline="0" dirty="0" err="1" smtClean="0">
                <a:ln>
                  <a:noFill/>
                </a:ln>
                <a:solidFill>
                  <a:schemeClr val="tx1"/>
                </a:solidFill>
                <a:effectLst/>
                <a:latin typeface="Arial" pitchFamily="34" charset="0"/>
                <a:cs typeface="Arial" pitchFamily="34" charset="0"/>
              </a:rPr>
              <a:t>amitriptilina</a:t>
            </a:r>
            <a:r>
              <a:rPr kumimoji="0" lang="es-ES" altLang="ca-ES" sz="1400" b="0" i="0" u="none" strike="noStrike" cap="none" normalizeH="0" baseline="0" dirty="0" smtClean="0">
                <a:ln>
                  <a:noFill/>
                </a:ln>
                <a:solidFill>
                  <a:schemeClr val="tx1"/>
                </a:solidFill>
                <a:effectLst/>
                <a:latin typeface="Arial" pitchFamily="34" charset="0"/>
                <a:cs typeface="Arial" pitchFamily="34" charset="0"/>
              </a:rPr>
              <a:t> a su unión a proteínas plasmáticas. Razona la respuesta en base a los resultados obtenidos.</a:t>
            </a:r>
            <a:endParaRPr kumimoji="0" lang="ca-ES" altLang="ca-ES" sz="24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26808005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smtClean="0"/>
              <a:t>Resultados</a:t>
            </a:r>
            <a:endParaRPr lang="ca-ES" dirty="0"/>
          </a:p>
        </p:txBody>
      </p:sp>
      <p:sp>
        <p:nvSpPr>
          <p:cNvPr id="3" name="2 Marcador de contenido"/>
          <p:cNvSpPr>
            <a:spLocks noGrp="1"/>
          </p:cNvSpPr>
          <p:nvPr>
            <p:ph idx="1"/>
          </p:nvPr>
        </p:nvSpPr>
        <p:spPr/>
        <p:txBody>
          <a:bodyPr/>
          <a:lstStyle/>
          <a:p>
            <a:r>
              <a:rPr lang="ca-ES" dirty="0" smtClean="0"/>
              <a:t>Trabajos </a:t>
            </a:r>
            <a:r>
              <a:rPr lang="ca-ES" dirty="0" err="1" smtClean="0"/>
              <a:t>realizados</a:t>
            </a:r>
            <a:r>
              <a:rPr lang="ca-ES" dirty="0" smtClean="0"/>
              <a:t>: 80 (297 estudiantes)</a:t>
            </a:r>
          </a:p>
          <a:p>
            <a:r>
              <a:rPr lang="ca-ES" dirty="0" smtClean="0"/>
              <a:t>79 </a:t>
            </a:r>
            <a:r>
              <a:rPr lang="ca-ES" dirty="0" err="1" smtClean="0"/>
              <a:t>alumnos</a:t>
            </a:r>
            <a:r>
              <a:rPr lang="ca-ES" dirty="0" smtClean="0"/>
              <a:t> en la </a:t>
            </a:r>
            <a:r>
              <a:rPr lang="ca-ES" dirty="0" err="1" smtClean="0"/>
              <a:t>modalidad</a:t>
            </a:r>
            <a:r>
              <a:rPr lang="ca-ES" dirty="0" smtClean="0"/>
              <a:t> de </a:t>
            </a:r>
            <a:r>
              <a:rPr lang="ca-ES" dirty="0" err="1" smtClean="0"/>
              <a:t>evaluación</a:t>
            </a:r>
            <a:r>
              <a:rPr lang="ca-ES" dirty="0" smtClean="0"/>
              <a:t> única</a:t>
            </a:r>
          </a:p>
          <a:p>
            <a:pPr marL="0" indent="0" algn="ctr">
              <a:buNone/>
            </a:pPr>
            <a:endParaRPr lang="ca-ES" dirty="0" smtClean="0"/>
          </a:p>
          <a:p>
            <a:endParaRPr lang="ca-ES" dirty="0"/>
          </a:p>
        </p:txBody>
      </p:sp>
      <p:graphicFrame>
        <p:nvGraphicFramePr>
          <p:cNvPr id="7" name="2 Gráfico"/>
          <p:cNvGraphicFramePr>
            <a:graphicFrameLocks/>
          </p:cNvGraphicFramePr>
          <p:nvPr>
            <p:extLst>
              <p:ext uri="{D42A27DB-BD31-4B8C-83A1-F6EECF244321}">
                <p14:modId xmlns:p14="http://schemas.microsoft.com/office/powerpoint/2010/main" xmlns="" val="2489458216"/>
              </p:ext>
            </p:extLst>
          </p:nvPr>
        </p:nvGraphicFramePr>
        <p:xfrm>
          <a:off x="917848" y="3212976"/>
          <a:ext cx="5940152" cy="3535288"/>
        </p:xfrm>
        <a:graphic>
          <a:graphicData uri="http://schemas.openxmlformats.org/drawingml/2006/chart">
            <c:chart xmlns:c="http://schemas.openxmlformats.org/drawingml/2006/chart" xmlns:r="http://schemas.openxmlformats.org/officeDocument/2006/relationships" r:id="rId3"/>
          </a:graphicData>
        </a:graphic>
      </p:graphicFrame>
      <p:sp>
        <p:nvSpPr>
          <p:cNvPr id="8" name="7 CuadroTexto"/>
          <p:cNvSpPr txBox="1"/>
          <p:nvPr/>
        </p:nvSpPr>
        <p:spPr>
          <a:xfrm>
            <a:off x="2411760" y="2636912"/>
            <a:ext cx="2952328" cy="461665"/>
          </a:xfrm>
          <a:prstGeom prst="rect">
            <a:avLst/>
          </a:prstGeom>
          <a:noFill/>
        </p:spPr>
        <p:txBody>
          <a:bodyPr wrap="square" rtlCol="0">
            <a:spAutoFit/>
          </a:bodyPr>
          <a:lstStyle/>
          <a:p>
            <a:r>
              <a:rPr lang="ca-ES" sz="2400" b="1" dirty="0" err="1" smtClean="0"/>
              <a:t>Notas</a:t>
            </a:r>
            <a:r>
              <a:rPr lang="ca-ES" sz="2400" b="1" dirty="0" smtClean="0"/>
              <a:t> del </a:t>
            </a:r>
            <a:r>
              <a:rPr lang="ca-ES" sz="2400" b="1" dirty="0" err="1" smtClean="0"/>
              <a:t>trabajo</a:t>
            </a:r>
            <a:endParaRPr lang="ca-ES" sz="2400" b="1" dirty="0"/>
          </a:p>
        </p:txBody>
      </p:sp>
    </p:spTree>
    <p:extLst>
      <p:ext uri="{BB962C8B-B14F-4D97-AF65-F5344CB8AC3E}">
        <p14:creationId xmlns:p14="http://schemas.microsoft.com/office/powerpoint/2010/main" xmlns="" val="397021266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smtClean="0"/>
              <a:t>Resultados</a:t>
            </a:r>
            <a:r>
              <a:rPr lang="ca-ES" dirty="0" smtClean="0"/>
              <a:t> del examen</a:t>
            </a:r>
            <a:endParaRPr lang="ca-ES" dirty="0"/>
          </a:p>
        </p:txBody>
      </p:sp>
      <p:sp>
        <p:nvSpPr>
          <p:cNvPr id="3" name="2 Marcador de contenido"/>
          <p:cNvSpPr>
            <a:spLocks noGrp="1"/>
          </p:cNvSpPr>
          <p:nvPr>
            <p:ph idx="1"/>
          </p:nvPr>
        </p:nvSpPr>
        <p:spPr/>
        <p:txBody>
          <a:bodyPr>
            <a:normAutofit/>
          </a:bodyPr>
          <a:lstStyle/>
          <a:p>
            <a:pPr marL="0" indent="0">
              <a:buNone/>
            </a:pPr>
            <a:r>
              <a:rPr lang="es-ES" sz="1200" b="1" dirty="0"/>
              <a:t>Dolor </a:t>
            </a:r>
            <a:r>
              <a:rPr lang="es-ES" sz="1200" b="1" dirty="0" err="1" smtClean="0"/>
              <a:t>neuropático</a:t>
            </a:r>
            <a:r>
              <a:rPr lang="ca-ES" sz="1200" dirty="0" smtClean="0"/>
              <a:t>: </a:t>
            </a:r>
            <a:r>
              <a:rPr lang="es-ES" sz="1200" dirty="0" smtClean="0"/>
              <a:t>Joan </a:t>
            </a:r>
            <a:r>
              <a:rPr lang="es-ES" sz="1200" dirty="0"/>
              <a:t>es diabético, tras varios años de control con antidiabéticos orales se le diagnostica neuropatía diabética</a:t>
            </a:r>
            <a:endParaRPr lang="ca-ES" sz="1200" dirty="0"/>
          </a:p>
          <a:p>
            <a:pPr marL="228600" indent="-228600" fontAlgn="base">
              <a:buFont typeface="+mj-lt"/>
              <a:buAutoNum type="arabicPeriod"/>
            </a:pPr>
            <a:r>
              <a:rPr lang="es-ES" sz="1200" dirty="0"/>
              <a:t>El tratamiento con lidocaína (5%) en parches puede ser una opción terapéutica para dolor localizado. </a:t>
            </a:r>
            <a:endParaRPr lang="ca-ES" sz="1200" dirty="0"/>
          </a:p>
          <a:p>
            <a:pPr marL="228600" lvl="0" indent="-228600" fontAlgn="base">
              <a:buFont typeface="+mj-lt"/>
              <a:buAutoNum type="arabicPeriod"/>
            </a:pPr>
            <a:r>
              <a:rPr lang="es-ES" sz="1200" dirty="0" smtClean="0"/>
              <a:t>La </a:t>
            </a:r>
            <a:r>
              <a:rPr lang="es-ES" sz="1200" dirty="0"/>
              <a:t>primera opción de tratamiento para la neuropatía diabética sería el </a:t>
            </a:r>
            <a:r>
              <a:rPr lang="es-ES" sz="1200" dirty="0" err="1"/>
              <a:t>tramadol</a:t>
            </a:r>
            <a:r>
              <a:rPr lang="es-ES" sz="1200" dirty="0"/>
              <a:t>. </a:t>
            </a:r>
            <a:endParaRPr lang="ca-ES" sz="1200" dirty="0"/>
          </a:p>
          <a:p>
            <a:pPr marL="228600" indent="-228600" fontAlgn="base">
              <a:buFont typeface="+mj-lt"/>
              <a:buAutoNum type="arabicPeriod"/>
            </a:pPr>
            <a:r>
              <a:rPr lang="es-ES" sz="1200" dirty="0"/>
              <a:t>La </a:t>
            </a:r>
            <a:r>
              <a:rPr lang="es-ES" sz="1200" dirty="0" err="1"/>
              <a:t>pregabalina</a:t>
            </a:r>
            <a:r>
              <a:rPr lang="es-ES" sz="1200" dirty="0"/>
              <a:t> estaría más indicada que los antidepresivos tricíclicos si </a:t>
            </a:r>
            <a:r>
              <a:rPr lang="es-ES" sz="1200" dirty="0" smtClean="0"/>
              <a:t>presenta </a:t>
            </a:r>
            <a:r>
              <a:rPr lang="es-ES" sz="1200" dirty="0"/>
              <a:t>adenoma de próstata. </a:t>
            </a:r>
            <a:endParaRPr lang="ca-ES" sz="1200" dirty="0"/>
          </a:p>
          <a:p>
            <a:pPr marL="228600" lvl="0" indent="-228600" fontAlgn="base">
              <a:buFont typeface="+mj-lt"/>
              <a:buAutoNum type="arabicPeriod"/>
            </a:pPr>
            <a:r>
              <a:rPr lang="es-ES" sz="1200" dirty="0" smtClean="0"/>
              <a:t>Como </a:t>
            </a:r>
            <a:r>
              <a:rPr lang="es-ES" sz="1200" dirty="0"/>
              <a:t>tratamiento del dolor asociado se le puede prescribir </a:t>
            </a:r>
            <a:r>
              <a:rPr lang="es-ES" sz="1200" dirty="0" err="1"/>
              <a:t>amitriptilina</a:t>
            </a:r>
            <a:r>
              <a:rPr lang="es-ES" sz="1200" dirty="0"/>
              <a:t>. </a:t>
            </a:r>
            <a:endParaRPr lang="ca-ES" sz="1200" dirty="0"/>
          </a:p>
          <a:p>
            <a:pPr marL="228600" lvl="0" indent="-228600" fontAlgn="base">
              <a:buFont typeface="+mj-lt"/>
              <a:buAutoNum type="arabicPeriod"/>
            </a:pPr>
            <a:r>
              <a:rPr lang="es-ES" sz="1200" dirty="0" smtClean="0"/>
              <a:t>La </a:t>
            </a:r>
            <a:r>
              <a:rPr lang="es-ES" sz="1200" dirty="0" err="1" smtClean="0"/>
              <a:t>tranilcipromina</a:t>
            </a:r>
            <a:r>
              <a:rPr lang="es-ES" sz="1200" dirty="0" smtClean="0"/>
              <a:t> </a:t>
            </a:r>
            <a:r>
              <a:rPr lang="es-ES" sz="1200" dirty="0"/>
              <a:t>es un antidepresivo indicado para este tipo de neuropatía. </a:t>
            </a:r>
            <a:endParaRPr lang="ca-ES" sz="1200" dirty="0"/>
          </a:p>
          <a:p>
            <a:pPr marL="0" indent="0">
              <a:buNone/>
            </a:pPr>
            <a:endParaRPr lang="ca-ES" sz="1200" dirty="0"/>
          </a:p>
        </p:txBody>
      </p:sp>
      <p:graphicFrame>
        <p:nvGraphicFramePr>
          <p:cNvPr id="5" name="4 Tabla"/>
          <p:cNvGraphicFramePr>
            <a:graphicFrameLocks noGrp="1"/>
          </p:cNvGraphicFramePr>
          <p:nvPr>
            <p:extLst>
              <p:ext uri="{D42A27DB-BD31-4B8C-83A1-F6EECF244321}">
                <p14:modId xmlns:p14="http://schemas.microsoft.com/office/powerpoint/2010/main" xmlns="" val="3886284859"/>
              </p:ext>
            </p:extLst>
          </p:nvPr>
        </p:nvGraphicFramePr>
        <p:xfrm>
          <a:off x="539552" y="3356992"/>
          <a:ext cx="4320480" cy="3192016"/>
        </p:xfrm>
        <a:graphic>
          <a:graphicData uri="http://schemas.openxmlformats.org/drawingml/2006/table">
            <a:tbl>
              <a:tblPr/>
              <a:tblGrid>
                <a:gridCol w="864096"/>
                <a:gridCol w="864096"/>
                <a:gridCol w="864096"/>
                <a:gridCol w="864096"/>
                <a:gridCol w="864096"/>
              </a:tblGrid>
              <a:tr h="199501">
                <a:tc gridSpan="5">
                  <a:txBody>
                    <a:bodyPr/>
                    <a:lstStyle/>
                    <a:p>
                      <a:pPr algn="l" fontAlgn="b"/>
                      <a:r>
                        <a:rPr lang="ca-ES" sz="1100" b="1" i="0" u="none" strike="noStrike" dirty="0">
                          <a:solidFill>
                            <a:srgbClr val="000000"/>
                          </a:solidFill>
                          <a:effectLst/>
                          <a:latin typeface="Calibri"/>
                        </a:rPr>
                        <a:t>% </a:t>
                      </a:r>
                      <a:r>
                        <a:rPr lang="ca-ES" sz="1100" b="1" i="0" u="none" strike="noStrike" dirty="0" err="1" smtClean="0">
                          <a:solidFill>
                            <a:srgbClr val="000000"/>
                          </a:solidFill>
                          <a:effectLst/>
                          <a:latin typeface="Calibri"/>
                        </a:rPr>
                        <a:t>aciertos</a:t>
                      </a:r>
                      <a:r>
                        <a:rPr lang="ca-ES" sz="1100" b="1" i="0" u="none" strike="noStrike" dirty="0" smtClean="0">
                          <a:solidFill>
                            <a:srgbClr val="000000"/>
                          </a:solidFill>
                          <a:effectLst/>
                          <a:latin typeface="Calibri"/>
                        </a:rPr>
                        <a:t> en </a:t>
                      </a:r>
                      <a:r>
                        <a:rPr lang="ca-ES" sz="1100" b="1" i="0" u="none" strike="noStrike" dirty="0">
                          <a:solidFill>
                            <a:srgbClr val="000000"/>
                          </a:solidFill>
                          <a:effectLst/>
                          <a:latin typeface="Calibri"/>
                        </a:rPr>
                        <a:t>el </a:t>
                      </a:r>
                      <a:r>
                        <a:rPr lang="ca-ES" sz="1100" b="1" i="0" u="none" strike="noStrike" dirty="0" err="1" smtClean="0">
                          <a:solidFill>
                            <a:srgbClr val="000000"/>
                          </a:solidFill>
                          <a:effectLst/>
                          <a:latin typeface="Calibri"/>
                        </a:rPr>
                        <a:t>grupo</a:t>
                      </a:r>
                      <a:r>
                        <a:rPr lang="ca-ES" sz="1100" b="1" i="0" u="none" strike="noStrike" dirty="0" smtClean="0">
                          <a:solidFill>
                            <a:srgbClr val="000000"/>
                          </a:solidFill>
                          <a:effectLst/>
                          <a:latin typeface="Calibri"/>
                        </a:rPr>
                        <a:t> </a:t>
                      </a:r>
                      <a:r>
                        <a:rPr lang="ca-ES" sz="1100" b="1" i="0" u="none" strike="noStrike" dirty="0">
                          <a:solidFill>
                            <a:srgbClr val="000000"/>
                          </a:solidFill>
                          <a:effectLst/>
                          <a:latin typeface="Calibri"/>
                        </a:rPr>
                        <a:t>superior (27% de </a:t>
                      </a:r>
                      <a:r>
                        <a:rPr lang="ca-ES" sz="1100" b="1" i="0" u="none" strike="noStrike" dirty="0" smtClean="0">
                          <a:solidFill>
                            <a:srgbClr val="000000"/>
                          </a:solidFill>
                          <a:effectLst/>
                          <a:latin typeface="Calibri"/>
                        </a:rPr>
                        <a:t>las </a:t>
                      </a:r>
                      <a:r>
                        <a:rPr lang="ca-ES" sz="1100" b="1" i="0" u="none" strike="noStrike" dirty="0" err="1" smtClean="0">
                          <a:solidFill>
                            <a:srgbClr val="000000"/>
                          </a:solidFill>
                          <a:effectLst/>
                          <a:latin typeface="Calibri"/>
                        </a:rPr>
                        <a:t>mejores</a:t>
                      </a:r>
                      <a:r>
                        <a:rPr lang="ca-ES" sz="1100" b="1" i="0" u="none" strike="noStrike" dirty="0" smtClean="0">
                          <a:solidFill>
                            <a:srgbClr val="000000"/>
                          </a:solidFill>
                          <a:effectLst/>
                          <a:latin typeface="Calibri"/>
                        </a:rPr>
                        <a:t> </a:t>
                      </a:r>
                      <a:r>
                        <a:rPr lang="ca-ES" sz="1100" b="1" i="0" u="none" strike="noStrike" dirty="0" err="1" smtClean="0">
                          <a:solidFill>
                            <a:srgbClr val="000000"/>
                          </a:solidFill>
                          <a:effectLst/>
                          <a:latin typeface="Calibri"/>
                        </a:rPr>
                        <a:t>notas</a:t>
                      </a:r>
                      <a:r>
                        <a:rPr lang="ca-ES" sz="1100" b="1" i="0" u="none" strike="noStrike" dirty="0">
                          <a:solidFill>
                            <a:srgbClr val="000000"/>
                          </a:solidFill>
                          <a:effectLst/>
                          <a:latin typeface="Calibri"/>
                        </a:rPr>
                        <a:t>)</a:t>
                      </a:r>
                    </a:p>
                  </a:txBody>
                  <a:tcPr marL="9525" marR="9525" marT="9525" marB="0" anchor="b">
                    <a:lnL>
                      <a:noFill/>
                    </a:lnL>
                    <a:lnR>
                      <a:noFill/>
                    </a:lnR>
                    <a:lnT>
                      <a:noFill/>
                    </a:lnT>
                    <a:lnB>
                      <a:noFill/>
                    </a:lnB>
                  </a:tcPr>
                </a:tc>
                <a:tc hMerge="1">
                  <a:txBody>
                    <a:bodyPr/>
                    <a:lstStyle/>
                    <a:p>
                      <a:endParaRPr lang="ca-ES"/>
                    </a:p>
                  </a:txBody>
                  <a:tcPr/>
                </a:tc>
                <a:tc hMerge="1">
                  <a:txBody>
                    <a:bodyPr/>
                    <a:lstStyle/>
                    <a:p>
                      <a:endParaRPr lang="ca-ES"/>
                    </a:p>
                  </a:txBody>
                  <a:tcPr/>
                </a:tc>
                <a:tc hMerge="1">
                  <a:txBody>
                    <a:bodyPr/>
                    <a:lstStyle/>
                    <a:p>
                      <a:endParaRPr lang="ca-ES"/>
                    </a:p>
                  </a:txBody>
                  <a:tcPr/>
                </a:tc>
                <a:tc hMerge="1">
                  <a:txBody>
                    <a:bodyPr/>
                    <a:lstStyle/>
                    <a:p>
                      <a:endParaRPr lang="ca-ES"/>
                    </a:p>
                  </a:txBody>
                  <a:tcPr/>
                </a:tc>
              </a:tr>
              <a:tr h="199501">
                <a:tc>
                  <a:txBody>
                    <a:bodyPr/>
                    <a:lstStyle/>
                    <a:p>
                      <a:pPr algn="l" fontAlgn="b"/>
                      <a:r>
                        <a:rPr lang="ca-ES" sz="1100" b="0" i="0" u="none" strike="noStrike">
                          <a:solidFill>
                            <a:srgbClr val="000000"/>
                          </a:solidFill>
                          <a:effectLst/>
                          <a:latin typeface="Calibri"/>
                        </a:rPr>
                        <a:t>Pregunta</a:t>
                      </a:r>
                    </a:p>
                  </a:txBody>
                  <a:tcPr marL="9525" marR="9525" marT="9525" marB="0" anchor="b">
                    <a:lnL>
                      <a:noFill/>
                    </a:lnL>
                    <a:lnR>
                      <a:noFill/>
                    </a:lnR>
                    <a:lnT>
                      <a:noFill/>
                    </a:lnT>
                    <a:lnB>
                      <a:noFill/>
                    </a:lnB>
                  </a:tcPr>
                </a:tc>
                <a:tc>
                  <a:txBody>
                    <a:bodyPr/>
                    <a:lstStyle/>
                    <a:p>
                      <a:pPr algn="l" fontAlgn="b"/>
                      <a:r>
                        <a:rPr lang="ca-ES" sz="1100" b="0" i="0" u="none" strike="noStrike">
                          <a:solidFill>
                            <a:srgbClr val="000000"/>
                          </a:solidFill>
                          <a:effectLst/>
                          <a:latin typeface="Calibri"/>
                        </a:rPr>
                        <a:t>Continuada</a:t>
                      </a:r>
                    </a:p>
                  </a:txBody>
                  <a:tcPr marL="9525" marR="9525" marT="9525" marB="0" anchor="b">
                    <a:lnL>
                      <a:noFill/>
                    </a:lnL>
                    <a:lnR>
                      <a:noFill/>
                    </a:lnR>
                    <a:lnT>
                      <a:noFill/>
                    </a:lnT>
                    <a:lnB>
                      <a:noFill/>
                    </a:lnB>
                  </a:tcPr>
                </a:tc>
                <a:tc>
                  <a:txBody>
                    <a:bodyPr/>
                    <a:lstStyle/>
                    <a:p>
                      <a:pPr algn="l" fontAlgn="b"/>
                      <a:r>
                        <a:rPr lang="ca-ES" sz="1100" b="0" i="0" u="none" strike="noStrike">
                          <a:solidFill>
                            <a:srgbClr val="000000"/>
                          </a:solidFill>
                          <a:effectLst/>
                          <a:latin typeface="Calibri"/>
                        </a:rPr>
                        <a:t>Unica</a:t>
                      </a: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r" fontAlgn="b"/>
                      <a:r>
                        <a:rPr lang="ca-ES" sz="1100" b="0" i="0" u="none" strike="noStrike">
                          <a:solidFill>
                            <a:srgbClr val="000000"/>
                          </a:solidFill>
                          <a:effectLst/>
                          <a:latin typeface="Calibri"/>
                        </a:rPr>
                        <a:t>1</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65</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80</a:t>
                      </a:r>
                    </a:p>
                  </a:txBody>
                  <a:tcPr marL="9525" marR="9525" marT="9525" marB="0" anchor="b">
                    <a:lnL>
                      <a:noFill/>
                    </a:lnL>
                    <a:lnR>
                      <a:noFill/>
                    </a:lnR>
                    <a:lnT>
                      <a:noFill/>
                    </a:lnT>
                    <a:lnB>
                      <a:noFill/>
                    </a:lnB>
                    <a:solidFill>
                      <a:srgbClr val="92D050"/>
                    </a:solidFill>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r" fontAlgn="b"/>
                      <a:r>
                        <a:rPr lang="ca-ES" sz="1100" b="0" i="0" u="none" strike="noStrike">
                          <a:solidFill>
                            <a:srgbClr val="000000"/>
                          </a:solidFill>
                          <a:effectLst/>
                          <a:latin typeface="Calibri"/>
                        </a:rPr>
                        <a:t>2</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67</a:t>
                      </a:r>
                    </a:p>
                  </a:txBody>
                  <a:tcPr marL="9525" marR="9525" marT="9525" marB="0" anchor="b">
                    <a:lnL>
                      <a:noFill/>
                    </a:lnL>
                    <a:lnR>
                      <a:noFill/>
                    </a:lnR>
                    <a:lnT>
                      <a:noFill/>
                    </a:lnT>
                    <a:lnB>
                      <a:noFill/>
                    </a:lnB>
                    <a:solidFill>
                      <a:srgbClr val="92D050"/>
                    </a:solidFill>
                  </a:tcPr>
                </a:tc>
                <a:tc>
                  <a:txBody>
                    <a:bodyPr/>
                    <a:lstStyle/>
                    <a:p>
                      <a:pPr algn="r" fontAlgn="b"/>
                      <a:r>
                        <a:rPr lang="ca-ES" sz="1100" b="0" i="0" u="none" strike="noStrike">
                          <a:solidFill>
                            <a:srgbClr val="000000"/>
                          </a:solidFill>
                          <a:effectLst/>
                          <a:latin typeface="Calibri"/>
                        </a:rPr>
                        <a:t>50</a:t>
                      </a: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r" fontAlgn="b"/>
                      <a:r>
                        <a:rPr lang="ca-ES" sz="1100" b="0" i="0" u="none" strike="noStrike">
                          <a:solidFill>
                            <a:srgbClr val="000000"/>
                          </a:solidFill>
                          <a:effectLst/>
                          <a:latin typeface="Calibri"/>
                        </a:rPr>
                        <a:t>3</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42</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40</a:t>
                      </a: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r" fontAlgn="b"/>
                      <a:r>
                        <a:rPr lang="ca-ES" sz="1100" b="0" i="0" u="none" strike="noStrike">
                          <a:solidFill>
                            <a:srgbClr val="000000"/>
                          </a:solidFill>
                          <a:effectLst/>
                          <a:latin typeface="Calibri"/>
                        </a:rPr>
                        <a:t>4</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92</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90</a:t>
                      </a: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r" fontAlgn="b"/>
                      <a:r>
                        <a:rPr lang="ca-ES" sz="1100" b="0" i="0" u="none" strike="noStrike">
                          <a:solidFill>
                            <a:srgbClr val="000000"/>
                          </a:solidFill>
                          <a:effectLst/>
                          <a:latin typeface="Calibri"/>
                        </a:rPr>
                        <a:t>5</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39</a:t>
                      </a:r>
                    </a:p>
                  </a:txBody>
                  <a:tcPr marL="9525" marR="9525" marT="9525" marB="0" anchor="b">
                    <a:lnL>
                      <a:noFill/>
                    </a:lnL>
                    <a:lnR>
                      <a:noFill/>
                    </a:lnR>
                    <a:lnT>
                      <a:noFill/>
                    </a:lnT>
                    <a:lnB>
                      <a:noFill/>
                    </a:lnB>
                    <a:solidFill>
                      <a:srgbClr val="92D050"/>
                    </a:solidFill>
                  </a:tcPr>
                </a:tc>
                <a:tc>
                  <a:txBody>
                    <a:bodyPr/>
                    <a:lstStyle/>
                    <a:p>
                      <a:pPr algn="r" fontAlgn="b"/>
                      <a:r>
                        <a:rPr lang="ca-ES" sz="1100" b="0" i="0" u="none" strike="noStrike">
                          <a:solidFill>
                            <a:srgbClr val="000000"/>
                          </a:solidFill>
                          <a:effectLst/>
                          <a:latin typeface="Calibri"/>
                        </a:rPr>
                        <a:t>15</a:t>
                      </a: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l" fontAlgn="b"/>
                      <a:r>
                        <a:rPr lang="ca-ES" sz="1100" b="1" i="0" u="none" strike="noStrike" dirty="0" smtClean="0">
                          <a:solidFill>
                            <a:srgbClr val="000000"/>
                          </a:solidFill>
                          <a:effectLst/>
                          <a:latin typeface="Calibri"/>
                        </a:rPr>
                        <a:t>Suma</a:t>
                      </a:r>
                      <a:endParaRPr lang="ca-ES" sz="1100" b="1" i="0" u="none" strike="noStrike" dirty="0">
                        <a:solidFill>
                          <a:srgbClr val="000000"/>
                        </a:solidFill>
                        <a:effectLst/>
                        <a:latin typeface="Calibri"/>
                      </a:endParaRPr>
                    </a:p>
                  </a:txBody>
                  <a:tcPr marL="9525" marR="9525" marT="9525" marB="0" anchor="b">
                    <a:lnL>
                      <a:noFill/>
                    </a:lnL>
                    <a:lnR>
                      <a:noFill/>
                    </a:lnR>
                    <a:lnT>
                      <a:noFill/>
                    </a:lnT>
                    <a:lnB>
                      <a:noFill/>
                    </a:lnB>
                  </a:tcPr>
                </a:tc>
                <a:tc>
                  <a:txBody>
                    <a:bodyPr/>
                    <a:lstStyle/>
                    <a:p>
                      <a:pPr algn="r" fontAlgn="b"/>
                      <a:r>
                        <a:rPr lang="ca-ES" sz="1100" b="1" i="0" u="none" strike="noStrike" dirty="0">
                          <a:solidFill>
                            <a:srgbClr val="000000"/>
                          </a:solidFill>
                          <a:effectLst/>
                          <a:latin typeface="Calibri"/>
                        </a:rPr>
                        <a:t>305</a:t>
                      </a:r>
                    </a:p>
                  </a:txBody>
                  <a:tcPr marL="9525" marR="9525" marT="9525" marB="0" anchor="b">
                    <a:lnL>
                      <a:noFill/>
                    </a:lnL>
                    <a:lnR>
                      <a:noFill/>
                    </a:lnR>
                    <a:lnT>
                      <a:noFill/>
                    </a:lnT>
                    <a:lnB>
                      <a:noFill/>
                    </a:lnB>
                    <a:solidFill>
                      <a:srgbClr val="92D050"/>
                    </a:solidFill>
                  </a:tcPr>
                </a:tc>
                <a:tc>
                  <a:txBody>
                    <a:bodyPr/>
                    <a:lstStyle/>
                    <a:p>
                      <a:pPr algn="r" fontAlgn="b"/>
                      <a:r>
                        <a:rPr lang="ca-ES" sz="1100" b="1" i="0" u="none" strike="noStrike" dirty="0">
                          <a:solidFill>
                            <a:srgbClr val="000000"/>
                          </a:solidFill>
                          <a:effectLst/>
                          <a:latin typeface="Calibri"/>
                        </a:rPr>
                        <a:t>275</a:t>
                      </a:r>
                    </a:p>
                  </a:txBody>
                  <a:tcPr marL="9525" marR="9525" marT="9525" marB="0" anchor="b">
                    <a:lnL>
                      <a:noFill/>
                    </a:lnL>
                    <a:lnR>
                      <a:noFill/>
                    </a:lnR>
                    <a:lnT>
                      <a:noFill/>
                    </a:lnT>
                    <a:lnB>
                      <a:noFill/>
                    </a:lnB>
                  </a:tcPr>
                </a:tc>
                <a:tc>
                  <a:txBody>
                    <a:bodyPr/>
                    <a:lstStyle/>
                    <a:p>
                      <a:pPr algn="l" fontAlgn="b"/>
                      <a:endParaRPr lang="ca-ES" sz="1100" b="1"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1" i="0" u="none" strike="noStrike" dirty="0">
                        <a:solidFill>
                          <a:srgbClr val="000000"/>
                        </a:solidFill>
                        <a:effectLst/>
                        <a:latin typeface="Calibri"/>
                      </a:endParaRPr>
                    </a:p>
                  </a:txBody>
                  <a:tcPr marL="9525" marR="9525" marT="9525" marB="0" anchor="b">
                    <a:lnL>
                      <a:noFill/>
                    </a:lnL>
                    <a:lnR>
                      <a:noFill/>
                    </a:lnR>
                    <a:lnT>
                      <a:noFill/>
                    </a:lnT>
                    <a:lnB>
                      <a:noFill/>
                    </a:lnB>
                  </a:tcPr>
                </a:tc>
              </a:tr>
              <a:tr h="199501">
                <a:tc gridSpan="5">
                  <a:txBody>
                    <a:bodyPr/>
                    <a:lstStyle/>
                    <a:p>
                      <a:pPr algn="l" fontAlgn="b"/>
                      <a:r>
                        <a:rPr lang="ca-ES" sz="1100" b="1" i="0" u="none" strike="noStrike" dirty="0">
                          <a:solidFill>
                            <a:srgbClr val="000000"/>
                          </a:solidFill>
                          <a:effectLst/>
                          <a:latin typeface="Calibri"/>
                        </a:rPr>
                        <a:t>% </a:t>
                      </a:r>
                      <a:r>
                        <a:rPr lang="ca-ES" sz="1100" b="1" i="0" u="none" strike="noStrike" dirty="0" err="1" smtClean="0">
                          <a:solidFill>
                            <a:srgbClr val="000000"/>
                          </a:solidFill>
                          <a:effectLst/>
                          <a:latin typeface="Calibri"/>
                        </a:rPr>
                        <a:t>aciertos</a:t>
                      </a:r>
                      <a:r>
                        <a:rPr lang="ca-ES" sz="1100" b="1" i="0" u="none" strike="noStrike" dirty="0" smtClean="0">
                          <a:solidFill>
                            <a:srgbClr val="000000"/>
                          </a:solidFill>
                          <a:effectLst/>
                          <a:latin typeface="Calibri"/>
                        </a:rPr>
                        <a:t> en el </a:t>
                      </a:r>
                      <a:r>
                        <a:rPr lang="ca-ES" sz="1100" b="1" i="0" u="none" strike="noStrike" dirty="0" err="1" smtClean="0">
                          <a:solidFill>
                            <a:srgbClr val="000000"/>
                          </a:solidFill>
                          <a:effectLst/>
                          <a:latin typeface="Calibri"/>
                        </a:rPr>
                        <a:t>grupo</a:t>
                      </a:r>
                      <a:r>
                        <a:rPr lang="ca-ES" sz="1100" b="1" i="0" u="none" strike="noStrike" dirty="0" smtClean="0">
                          <a:solidFill>
                            <a:srgbClr val="000000"/>
                          </a:solidFill>
                          <a:effectLst/>
                          <a:latin typeface="Calibri"/>
                        </a:rPr>
                        <a:t> </a:t>
                      </a:r>
                      <a:r>
                        <a:rPr lang="ca-ES" sz="1100" b="1" i="0" u="none" strike="noStrike" dirty="0">
                          <a:solidFill>
                            <a:srgbClr val="000000"/>
                          </a:solidFill>
                          <a:effectLst/>
                          <a:latin typeface="Calibri"/>
                        </a:rPr>
                        <a:t>inferior (27% de les </a:t>
                      </a:r>
                      <a:r>
                        <a:rPr lang="ca-ES" sz="1100" b="1" i="0" u="none" strike="noStrike" dirty="0" err="1" smtClean="0">
                          <a:solidFill>
                            <a:srgbClr val="000000"/>
                          </a:solidFill>
                          <a:effectLst/>
                          <a:latin typeface="Calibri"/>
                        </a:rPr>
                        <a:t>peores</a:t>
                      </a:r>
                      <a:r>
                        <a:rPr lang="ca-ES" sz="1100" b="1" i="0" u="none" strike="noStrike" dirty="0" smtClean="0">
                          <a:solidFill>
                            <a:srgbClr val="000000"/>
                          </a:solidFill>
                          <a:effectLst/>
                          <a:latin typeface="Calibri"/>
                        </a:rPr>
                        <a:t> </a:t>
                      </a:r>
                      <a:r>
                        <a:rPr lang="ca-ES" sz="1100" b="1" i="0" u="none" strike="noStrike" dirty="0" err="1" smtClean="0">
                          <a:solidFill>
                            <a:srgbClr val="000000"/>
                          </a:solidFill>
                          <a:effectLst/>
                          <a:latin typeface="Calibri"/>
                        </a:rPr>
                        <a:t>notas</a:t>
                      </a:r>
                      <a:r>
                        <a:rPr lang="ca-ES" sz="1100" b="1" i="0" u="none" strike="noStrike" dirty="0" smtClean="0">
                          <a:solidFill>
                            <a:srgbClr val="000000"/>
                          </a:solidFill>
                          <a:effectLst/>
                          <a:latin typeface="Calibri"/>
                        </a:rPr>
                        <a:t>)</a:t>
                      </a:r>
                      <a:endParaRPr lang="ca-ES" sz="1100" b="1" i="0" u="none" strike="noStrike" dirty="0">
                        <a:solidFill>
                          <a:srgbClr val="000000"/>
                        </a:solidFill>
                        <a:effectLst/>
                        <a:latin typeface="Calibri"/>
                      </a:endParaRPr>
                    </a:p>
                  </a:txBody>
                  <a:tcPr marL="9525" marR="9525" marT="9525" marB="0" anchor="b">
                    <a:lnL>
                      <a:noFill/>
                    </a:lnL>
                    <a:lnR>
                      <a:noFill/>
                    </a:lnR>
                    <a:lnT>
                      <a:noFill/>
                    </a:lnT>
                    <a:lnB>
                      <a:noFill/>
                    </a:lnB>
                  </a:tcPr>
                </a:tc>
                <a:tc hMerge="1">
                  <a:txBody>
                    <a:bodyPr/>
                    <a:lstStyle/>
                    <a:p>
                      <a:endParaRPr lang="ca-ES"/>
                    </a:p>
                  </a:txBody>
                  <a:tcPr/>
                </a:tc>
                <a:tc hMerge="1">
                  <a:txBody>
                    <a:bodyPr/>
                    <a:lstStyle/>
                    <a:p>
                      <a:endParaRPr lang="ca-ES"/>
                    </a:p>
                  </a:txBody>
                  <a:tcPr/>
                </a:tc>
                <a:tc hMerge="1">
                  <a:txBody>
                    <a:bodyPr/>
                    <a:lstStyle/>
                    <a:p>
                      <a:endParaRPr lang="ca-ES"/>
                    </a:p>
                  </a:txBody>
                  <a:tcPr/>
                </a:tc>
                <a:tc hMerge="1">
                  <a:txBody>
                    <a:bodyPr/>
                    <a:lstStyle/>
                    <a:p>
                      <a:endParaRPr lang="ca-ES"/>
                    </a:p>
                  </a:txBody>
                  <a:tcPr/>
                </a:tc>
              </a:tr>
              <a:tr h="199501">
                <a:tc>
                  <a:txBody>
                    <a:bodyPr/>
                    <a:lstStyle/>
                    <a:p>
                      <a:pPr algn="l" fontAlgn="b"/>
                      <a:r>
                        <a:rPr lang="ca-ES" sz="1100" b="0" i="0" u="none" strike="noStrike" dirty="0">
                          <a:solidFill>
                            <a:srgbClr val="000000"/>
                          </a:solidFill>
                          <a:effectLst/>
                          <a:latin typeface="Calibri"/>
                        </a:rPr>
                        <a:t>Pregunta</a:t>
                      </a:r>
                    </a:p>
                  </a:txBody>
                  <a:tcPr marL="9525" marR="9525" marT="9525" marB="0" anchor="b">
                    <a:lnL>
                      <a:noFill/>
                    </a:lnL>
                    <a:lnR>
                      <a:noFill/>
                    </a:lnR>
                    <a:lnT>
                      <a:noFill/>
                    </a:lnT>
                    <a:lnB>
                      <a:noFill/>
                    </a:lnB>
                  </a:tcPr>
                </a:tc>
                <a:tc>
                  <a:txBody>
                    <a:bodyPr/>
                    <a:lstStyle/>
                    <a:p>
                      <a:pPr algn="l" fontAlgn="b"/>
                      <a:r>
                        <a:rPr lang="ca-ES" sz="1100" b="0" i="0" u="none" strike="noStrike">
                          <a:solidFill>
                            <a:srgbClr val="000000"/>
                          </a:solidFill>
                          <a:effectLst/>
                          <a:latin typeface="Calibri"/>
                        </a:rPr>
                        <a:t>Continuada</a:t>
                      </a:r>
                    </a:p>
                  </a:txBody>
                  <a:tcPr marL="9525" marR="9525" marT="9525" marB="0" anchor="b">
                    <a:lnL>
                      <a:noFill/>
                    </a:lnL>
                    <a:lnR>
                      <a:noFill/>
                    </a:lnR>
                    <a:lnT>
                      <a:noFill/>
                    </a:lnT>
                    <a:lnB>
                      <a:noFill/>
                    </a:lnB>
                  </a:tcPr>
                </a:tc>
                <a:tc>
                  <a:txBody>
                    <a:bodyPr/>
                    <a:lstStyle/>
                    <a:p>
                      <a:pPr algn="l" fontAlgn="b"/>
                      <a:r>
                        <a:rPr lang="ca-ES" sz="1100" b="0" i="0" u="none" strike="noStrike">
                          <a:solidFill>
                            <a:srgbClr val="000000"/>
                          </a:solidFill>
                          <a:effectLst/>
                          <a:latin typeface="Calibri"/>
                        </a:rPr>
                        <a:t>Unica</a:t>
                      </a: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r" fontAlgn="b"/>
                      <a:r>
                        <a:rPr lang="ca-ES" sz="1100" b="0" i="0" u="none" strike="noStrike">
                          <a:solidFill>
                            <a:srgbClr val="000000"/>
                          </a:solidFill>
                          <a:effectLst/>
                          <a:latin typeface="Calibri"/>
                        </a:rPr>
                        <a:t>1</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52</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50</a:t>
                      </a: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r" fontAlgn="b"/>
                      <a:r>
                        <a:rPr lang="ca-ES" sz="1100" b="0" i="0" u="none" strike="noStrike">
                          <a:solidFill>
                            <a:srgbClr val="000000"/>
                          </a:solidFill>
                          <a:effectLst/>
                          <a:latin typeface="Calibri"/>
                        </a:rPr>
                        <a:t>2</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65</a:t>
                      </a:r>
                    </a:p>
                  </a:txBody>
                  <a:tcPr marL="9525" marR="9525" marT="9525" marB="0" anchor="b">
                    <a:lnL>
                      <a:noFill/>
                    </a:lnL>
                    <a:lnR>
                      <a:noFill/>
                    </a:lnR>
                    <a:lnT>
                      <a:noFill/>
                    </a:lnT>
                    <a:lnB>
                      <a:noFill/>
                    </a:lnB>
                    <a:solidFill>
                      <a:srgbClr val="92D050"/>
                    </a:solidFill>
                  </a:tcPr>
                </a:tc>
                <a:tc>
                  <a:txBody>
                    <a:bodyPr/>
                    <a:lstStyle/>
                    <a:p>
                      <a:pPr algn="r" fontAlgn="b"/>
                      <a:r>
                        <a:rPr lang="ca-ES" sz="1100" b="0" i="0" u="none" strike="noStrike">
                          <a:solidFill>
                            <a:srgbClr val="000000"/>
                          </a:solidFill>
                          <a:effectLst/>
                          <a:latin typeface="Calibri"/>
                        </a:rPr>
                        <a:t>35</a:t>
                      </a: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r" fontAlgn="b"/>
                      <a:r>
                        <a:rPr lang="ca-ES" sz="1100" b="0" i="0" u="none" strike="noStrike">
                          <a:solidFill>
                            <a:srgbClr val="000000"/>
                          </a:solidFill>
                          <a:effectLst/>
                          <a:latin typeface="Calibri"/>
                        </a:rPr>
                        <a:t>3</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20</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30</a:t>
                      </a:r>
                    </a:p>
                  </a:txBody>
                  <a:tcPr marL="9525" marR="9525" marT="9525" marB="0" anchor="b">
                    <a:lnL>
                      <a:noFill/>
                    </a:lnL>
                    <a:lnR>
                      <a:noFill/>
                    </a:lnR>
                    <a:lnT>
                      <a:noFill/>
                    </a:lnT>
                    <a:lnB>
                      <a:noFill/>
                    </a:lnB>
                    <a:solidFill>
                      <a:srgbClr val="92D050"/>
                    </a:solidFill>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r" fontAlgn="b"/>
                      <a:r>
                        <a:rPr lang="ca-ES" sz="1100" b="0" i="0" u="none" strike="noStrike">
                          <a:solidFill>
                            <a:srgbClr val="000000"/>
                          </a:solidFill>
                          <a:effectLst/>
                          <a:latin typeface="Calibri"/>
                        </a:rPr>
                        <a:t>4</a:t>
                      </a:r>
                    </a:p>
                  </a:txBody>
                  <a:tcPr marL="9525" marR="9525" marT="9525" marB="0" anchor="b">
                    <a:lnL>
                      <a:noFill/>
                    </a:lnL>
                    <a:lnR>
                      <a:noFill/>
                    </a:lnR>
                    <a:lnT>
                      <a:noFill/>
                    </a:lnT>
                    <a:lnB>
                      <a:noFill/>
                    </a:lnB>
                  </a:tcPr>
                </a:tc>
                <a:tc>
                  <a:txBody>
                    <a:bodyPr/>
                    <a:lstStyle/>
                    <a:p>
                      <a:pPr algn="r" fontAlgn="b"/>
                      <a:r>
                        <a:rPr lang="ca-ES" sz="1100" b="0" i="0" u="none" strike="noStrike">
                          <a:solidFill>
                            <a:srgbClr val="000000"/>
                          </a:solidFill>
                          <a:effectLst/>
                          <a:latin typeface="Calibri"/>
                        </a:rPr>
                        <a:t>63</a:t>
                      </a:r>
                    </a:p>
                  </a:txBody>
                  <a:tcPr marL="9525" marR="9525" marT="9525" marB="0" anchor="b">
                    <a:lnL>
                      <a:noFill/>
                    </a:lnL>
                    <a:lnR>
                      <a:noFill/>
                    </a:lnR>
                    <a:lnT>
                      <a:noFill/>
                    </a:lnT>
                    <a:lnB>
                      <a:noFill/>
                    </a:lnB>
                    <a:solidFill>
                      <a:srgbClr val="92D050"/>
                    </a:solidFill>
                  </a:tcPr>
                </a:tc>
                <a:tc>
                  <a:txBody>
                    <a:bodyPr/>
                    <a:lstStyle/>
                    <a:p>
                      <a:pPr algn="r" fontAlgn="b"/>
                      <a:r>
                        <a:rPr lang="ca-ES" sz="1100" b="0" i="0" u="none" strike="noStrike">
                          <a:solidFill>
                            <a:srgbClr val="000000"/>
                          </a:solidFill>
                          <a:effectLst/>
                          <a:latin typeface="Calibri"/>
                        </a:rPr>
                        <a:t>45</a:t>
                      </a:r>
                    </a:p>
                  </a:txBody>
                  <a:tcPr marL="9525" marR="9525" marT="9525" marB="0" anchor="b">
                    <a:lnL>
                      <a:noFill/>
                    </a:lnL>
                    <a:lnR>
                      <a:noFill/>
                    </a:lnR>
                    <a:lnT>
                      <a:noFill/>
                    </a:lnT>
                    <a:lnB>
                      <a:noFill/>
                    </a:lnB>
                  </a:tcPr>
                </a:tc>
                <a:tc>
                  <a:txBody>
                    <a:bodyPr/>
                    <a:lstStyle/>
                    <a:p>
                      <a:pPr algn="l" fontAlgn="b"/>
                      <a:endParaRPr lang="ca-ES" sz="1100" b="0" i="0" u="none" strike="noStrike">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dirty="0">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r" fontAlgn="b"/>
                      <a:r>
                        <a:rPr lang="ca-ES" sz="1100" b="0" i="0" u="none" strike="noStrike" dirty="0">
                          <a:solidFill>
                            <a:srgbClr val="000000"/>
                          </a:solidFill>
                          <a:effectLst/>
                          <a:latin typeface="Calibri"/>
                        </a:rPr>
                        <a:t>5</a:t>
                      </a:r>
                    </a:p>
                  </a:txBody>
                  <a:tcPr marL="9525" marR="9525" marT="9525" marB="0" anchor="b">
                    <a:lnL>
                      <a:noFill/>
                    </a:lnL>
                    <a:lnR>
                      <a:noFill/>
                    </a:lnR>
                    <a:lnT>
                      <a:noFill/>
                    </a:lnT>
                    <a:lnB>
                      <a:noFill/>
                    </a:lnB>
                  </a:tcPr>
                </a:tc>
                <a:tc>
                  <a:txBody>
                    <a:bodyPr/>
                    <a:lstStyle/>
                    <a:p>
                      <a:pPr algn="r" fontAlgn="b"/>
                      <a:r>
                        <a:rPr lang="ca-ES" sz="1100" b="0" i="0" u="none" strike="noStrike" dirty="0">
                          <a:solidFill>
                            <a:srgbClr val="000000"/>
                          </a:solidFill>
                          <a:effectLst/>
                          <a:latin typeface="Calibri"/>
                        </a:rPr>
                        <a:t>16</a:t>
                      </a:r>
                    </a:p>
                  </a:txBody>
                  <a:tcPr marL="9525" marR="9525" marT="9525" marB="0" anchor="b">
                    <a:lnL>
                      <a:noFill/>
                    </a:lnL>
                    <a:lnR>
                      <a:noFill/>
                    </a:lnR>
                    <a:lnT>
                      <a:noFill/>
                    </a:lnT>
                    <a:lnB>
                      <a:noFill/>
                    </a:lnB>
                    <a:solidFill>
                      <a:srgbClr val="92D050"/>
                    </a:solidFill>
                  </a:tcPr>
                </a:tc>
                <a:tc>
                  <a:txBody>
                    <a:bodyPr/>
                    <a:lstStyle/>
                    <a:p>
                      <a:pPr algn="r" fontAlgn="b"/>
                      <a:r>
                        <a:rPr lang="ca-ES" sz="1100" b="0" i="0" u="none" strike="noStrike" dirty="0">
                          <a:solidFill>
                            <a:srgbClr val="000000"/>
                          </a:solidFill>
                          <a:effectLst/>
                          <a:latin typeface="Calibri"/>
                        </a:rPr>
                        <a:t>10</a:t>
                      </a:r>
                    </a:p>
                  </a:txBody>
                  <a:tcPr marL="9525" marR="9525" marT="9525" marB="0" anchor="b">
                    <a:lnL>
                      <a:noFill/>
                    </a:lnL>
                    <a:lnR>
                      <a:noFill/>
                    </a:lnR>
                    <a:lnT>
                      <a:noFill/>
                    </a:lnT>
                    <a:lnB>
                      <a:noFill/>
                    </a:lnB>
                  </a:tcPr>
                </a:tc>
                <a:tc>
                  <a:txBody>
                    <a:bodyPr/>
                    <a:lstStyle/>
                    <a:p>
                      <a:pPr algn="l" fontAlgn="b"/>
                      <a:endParaRPr lang="ca-ES" sz="1100" b="0" i="0" u="none" strike="noStrike" dirty="0">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0" i="0" u="none" strike="noStrike" dirty="0">
                        <a:solidFill>
                          <a:srgbClr val="000000"/>
                        </a:solidFill>
                        <a:effectLst/>
                        <a:latin typeface="Calibri"/>
                      </a:endParaRPr>
                    </a:p>
                  </a:txBody>
                  <a:tcPr marL="9525" marR="9525" marT="9525" marB="0" anchor="b">
                    <a:lnL>
                      <a:noFill/>
                    </a:lnL>
                    <a:lnR>
                      <a:noFill/>
                    </a:lnR>
                    <a:lnT>
                      <a:noFill/>
                    </a:lnT>
                    <a:lnB>
                      <a:noFill/>
                    </a:lnB>
                  </a:tcPr>
                </a:tc>
              </a:tr>
              <a:tr h="199501">
                <a:tc>
                  <a:txBody>
                    <a:bodyPr/>
                    <a:lstStyle/>
                    <a:p>
                      <a:pPr algn="r" fontAlgn="b"/>
                      <a:r>
                        <a:rPr lang="ca-ES" sz="1100" b="1" i="0" u="none" strike="noStrike" dirty="0" smtClean="0">
                          <a:solidFill>
                            <a:srgbClr val="000000"/>
                          </a:solidFill>
                          <a:effectLst/>
                          <a:latin typeface="Calibri"/>
                        </a:rPr>
                        <a:t>Suma</a:t>
                      </a:r>
                      <a:endParaRPr lang="ca-ES" sz="1100" b="1" i="0" u="none" strike="noStrike" dirty="0">
                        <a:solidFill>
                          <a:srgbClr val="000000"/>
                        </a:solidFill>
                        <a:effectLst/>
                        <a:latin typeface="Calibri"/>
                      </a:endParaRPr>
                    </a:p>
                  </a:txBody>
                  <a:tcPr marL="9525" marR="9525" marT="9525" marB="0" anchor="b">
                    <a:lnL>
                      <a:noFill/>
                    </a:lnL>
                    <a:lnR>
                      <a:noFill/>
                    </a:lnR>
                    <a:lnT>
                      <a:noFill/>
                    </a:lnT>
                    <a:lnB>
                      <a:noFill/>
                    </a:lnB>
                  </a:tcPr>
                </a:tc>
                <a:tc>
                  <a:txBody>
                    <a:bodyPr/>
                    <a:lstStyle/>
                    <a:p>
                      <a:pPr algn="r" fontAlgn="b"/>
                      <a:r>
                        <a:rPr lang="ca-ES" sz="1100" b="1" i="0" u="none" strike="noStrike" dirty="0">
                          <a:solidFill>
                            <a:srgbClr val="000000"/>
                          </a:solidFill>
                          <a:effectLst/>
                          <a:latin typeface="Calibri"/>
                        </a:rPr>
                        <a:t>216</a:t>
                      </a:r>
                    </a:p>
                  </a:txBody>
                  <a:tcPr marL="9525" marR="9525" marT="9525" marB="0" anchor="b">
                    <a:lnL>
                      <a:noFill/>
                    </a:lnL>
                    <a:lnR>
                      <a:noFill/>
                    </a:lnR>
                    <a:lnT>
                      <a:noFill/>
                    </a:lnT>
                    <a:lnB>
                      <a:noFill/>
                    </a:lnB>
                    <a:solidFill>
                      <a:srgbClr val="92D050"/>
                    </a:solidFill>
                  </a:tcPr>
                </a:tc>
                <a:tc>
                  <a:txBody>
                    <a:bodyPr/>
                    <a:lstStyle/>
                    <a:p>
                      <a:pPr algn="r" fontAlgn="b"/>
                      <a:r>
                        <a:rPr lang="ca-ES" sz="1100" b="1" i="0" u="none" strike="noStrike" dirty="0">
                          <a:solidFill>
                            <a:srgbClr val="000000"/>
                          </a:solidFill>
                          <a:effectLst/>
                          <a:latin typeface="Calibri"/>
                        </a:rPr>
                        <a:t>170</a:t>
                      </a:r>
                    </a:p>
                  </a:txBody>
                  <a:tcPr marL="9525" marR="9525" marT="9525" marB="0" anchor="b">
                    <a:lnL>
                      <a:noFill/>
                    </a:lnL>
                    <a:lnR>
                      <a:noFill/>
                    </a:lnR>
                    <a:lnT>
                      <a:noFill/>
                    </a:lnT>
                    <a:lnB>
                      <a:noFill/>
                    </a:lnB>
                  </a:tcPr>
                </a:tc>
                <a:tc>
                  <a:txBody>
                    <a:bodyPr/>
                    <a:lstStyle/>
                    <a:p>
                      <a:pPr algn="l" fontAlgn="b"/>
                      <a:endParaRPr lang="ca-ES" sz="1100" b="1" i="0" u="none" strike="noStrike" dirty="0">
                        <a:solidFill>
                          <a:srgbClr val="000000"/>
                        </a:solidFill>
                        <a:effectLst/>
                        <a:latin typeface="Calibri"/>
                      </a:endParaRPr>
                    </a:p>
                  </a:txBody>
                  <a:tcPr marL="9525" marR="9525" marT="9525" marB="0" anchor="b">
                    <a:lnL>
                      <a:noFill/>
                    </a:lnL>
                    <a:lnR>
                      <a:noFill/>
                    </a:lnR>
                    <a:lnT>
                      <a:noFill/>
                    </a:lnT>
                    <a:lnB>
                      <a:noFill/>
                    </a:lnB>
                  </a:tcPr>
                </a:tc>
                <a:tc>
                  <a:txBody>
                    <a:bodyPr/>
                    <a:lstStyle/>
                    <a:p>
                      <a:pPr algn="l" fontAlgn="b"/>
                      <a:endParaRPr lang="ca-ES" sz="1100" b="1" i="0" u="none" strike="noStrike" dirty="0">
                        <a:solidFill>
                          <a:srgbClr val="000000"/>
                        </a:solidFill>
                        <a:effectLst/>
                        <a:latin typeface="Calibri"/>
                      </a:endParaRPr>
                    </a:p>
                  </a:txBody>
                  <a:tcPr marL="9525" marR="9525" marT="9525" marB="0" anchor="b">
                    <a:lnL>
                      <a:noFill/>
                    </a:lnL>
                    <a:lnR>
                      <a:noFill/>
                    </a:lnR>
                    <a:lnT>
                      <a:noFill/>
                    </a:lnT>
                    <a:lnB>
                      <a:noFill/>
                    </a:lnB>
                  </a:tcPr>
                </a:tc>
              </a:tr>
            </a:tbl>
          </a:graphicData>
        </a:graphic>
      </p:graphicFrame>
      <p:graphicFrame>
        <p:nvGraphicFramePr>
          <p:cNvPr id="6" name="1 Gráfico"/>
          <p:cNvGraphicFramePr>
            <a:graphicFrameLocks/>
          </p:cNvGraphicFramePr>
          <p:nvPr>
            <p:extLst>
              <p:ext uri="{D42A27DB-BD31-4B8C-83A1-F6EECF244321}">
                <p14:modId xmlns:p14="http://schemas.microsoft.com/office/powerpoint/2010/main" xmlns="" val="3732792800"/>
              </p:ext>
            </p:extLst>
          </p:nvPr>
        </p:nvGraphicFramePr>
        <p:xfrm>
          <a:off x="4427984" y="3284984"/>
          <a:ext cx="3816424" cy="187220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1 Gráfico"/>
          <p:cNvGraphicFramePr>
            <a:graphicFrameLocks/>
          </p:cNvGraphicFramePr>
          <p:nvPr>
            <p:extLst>
              <p:ext uri="{D42A27DB-BD31-4B8C-83A1-F6EECF244321}">
                <p14:modId xmlns:p14="http://schemas.microsoft.com/office/powerpoint/2010/main" xmlns="" val="1303305822"/>
              </p:ext>
            </p:extLst>
          </p:nvPr>
        </p:nvGraphicFramePr>
        <p:xfrm>
          <a:off x="4572000" y="4941168"/>
          <a:ext cx="3816424" cy="187220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xmlns="" val="338910179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533400"/>
            <a:ext cx="8363272" cy="990600"/>
          </a:xfrm>
        </p:spPr>
        <p:txBody>
          <a:bodyPr/>
          <a:lstStyle/>
          <a:p>
            <a:r>
              <a:rPr lang="ca-ES" dirty="0" err="1" smtClean="0"/>
              <a:t>Resultados</a:t>
            </a:r>
            <a:r>
              <a:rPr lang="ca-ES" dirty="0" smtClean="0"/>
              <a:t> de la </a:t>
            </a:r>
            <a:r>
              <a:rPr lang="ca-ES" dirty="0" err="1" smtClean="0"/>
              <a:t>encuesta</a:t>
            </a:r>
            <a:endParaRPr lang="ca-ES" dirty="0"/>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23528" y="1484784"/>
            <a:ext cx="5495795" cy="289406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8195" name="Picture 3"/>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r="11436"/>
          <a:stretch/>
        </p:blipFill>
        <p:spPr bwMode="auto">
          <a:xfrm>
            <a:off x="3412035" y="3645025"/>
            <a:ext cx="5552454" cy="2918648"/>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7312742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404664"/>
            <a:ext cx="8363272" cy="990600"/>
          </a:xfrm>
        </p:spPr>
        <p:txBody>
          <a:bodyPr/>
          <a:lstStyle/>
          <a:p>
            <a:r>
              <a:rPr lang="ca-ES" dirty="0" err="1" smtClean="0"/>
              <a:t>Resultados</a:t>
            </a:r>
            <a:r>
              <a:rPr lang="ca-ES" dirty="0" smtClean="0"/>
              <a:t> de la </a:t>
            </a:r>
            <a:r>
              <a:rPr lang="ca-ES" dirty="0" err="1" smtClean="0"/>
              <a:t>encuesta</a:t>
            </a:r>
            <a:endParaRPr lang="ca-ES" dirty="0"/>
          </a:p>
        </p:txBody>
      </p:sp>
      <p:pic>
        <p:nvPicPr>
          <p:cNvPr id="921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1060468" y="1340768"/>
            <a:ext cx="7039924" cy="316835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219"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1058800" y="4529260"/>
            <a:ext cx="6598327" cy="93452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9220" name="Picture 4"/>
          <p:cNvPicPr>
            <a:picLocks noChangeAspect="1" noChangeArrowheads="1"/>
          </p:cNvPicPr>
          <p:nvPr/>
        </p:nvPicPr>
        <p:blipFill rotWithShape="1">
          <a:blip r:embed="rId5" cstate="print">
            <a:extLst>
              <a:ext uri="{28A0092B-C50C-407E-A947-70E740481C1C}">
                <a14:useLocalDpi xmlns:a14="http://schemas.microsoft.com/office/drawing/2010/main" xmlns="" val="0"/>
              </a:ext>
            </a:extLst>
          </a:blip>
          <a:srcRect l="8971" t="4199" b="6757"/>
          <a:stretch/>
        </p:blipFill>
        <p:spPr bwMode="auto">
          <a:xfrm>
            <a:off x="2278731" y="4996523"/>
            <a:ext cx="5204926" cy="181685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42049837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404664"/>
            <a:ext cx="8363272" cy="990600"/>
          </a:xfrm>
        </p:spPr>
        <p:txBody>
          <a:bodyPr/>
          <a:lstStyle/>
          <a:p>
            <a:r>
              <a:rPr lang="ca-ES" dirty="0" err="1" smtClean="0"/>
              <a:t>Resultados</a:t>
            </a:r>
            <a:r>
              <a:rPr lang="ca-ES" dirty="0" smtClean="0"/>
              <a:t> de la </a:t>
            </a:r>
            <a:r>
              <a:rPr lang="ca-ES" dirty="0" err="1" smtClean="0"/>
              <a:t>encuesta</a:t>
            </a:r>
            <a:endParaRPr lang="ca-ES" dirty="0"/>
          </a:p>
        </p:txBody>
      </p:sp>
      <p:pic>
        <p:nvPicPr>
          <p:cNvPr id="10242" name="Picture 2"/>
          <p:cNvPicPr>
            <a:picLocks noChangeAspect="1" noChangeArrowheads="1"/>
          </p:cNvPicPr>
          <p:nvPr/>
        </p:nvPicPr>
        <p:blipFill rotWithShape="1">
          <a:blip r:embed="rId3" cstate="print">
            <a:extLst>
              <a:ext uri="{28A0092B-C50C-407E-A947-70E740481C1C}">
                <a14:useLocalDpi xmlns:a14="http://schemas.microsoft.com/office/drawing/2010/main" xmlns="" val="0"/>
              </a:ext>
            </a:extLst>
          </a:blip>
          <a:srcRect r="54134"/>
          <a:stretch/>
        </p:blipFill>
        <p:spPr bwMode="auto">
          <a:xfrm>
            <a:off x="251520" y="2215701"/>
            <a:ext cx="2787244" cy="28575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243" name="Picture 3"/>
          <p:cNvPicPr>
            <a:picLocks noChangeAspect="1" noChangeArrowheads="1"/>
          </p:cNvPicPr>
          <p:nvPr/>
        </p:nvPicPr>
        <p:blipFill rotWithShape="1">
          <a:blip r:embed="rId4" cstate="print">
            <a:extLst>
              <a:ext uri="{28A0092B-C50C-407E-A947-70E740481C1C}">
                <a14:useLocalDpi xmlns:a14="http://schemas.microsoft.com/office/drawing/2010/main" xmlns="" val="0"/>
              </a:ext>
            </a:extLst>
          </a:blip>
          <a:srcRect r="7892"/>
          <a:stretch/>
        </p:blipFill>
        <p:spPr bwMode="auto">
          <a:xfrm>
            <a:off x="3923929" y="2196651"/>
            <a:ext cx="5220072" cy="28765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2483768" y="4983435"/>
            <a:ext cx="2962275" cy="16859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 name="2 Rectángulo"/>
          <p:cNvSpPr/>
          <p:nvPr/>
        </p:nvSpPr>
        <p:spPr>
          <a:xfrm>
            <a:off x="323528" y="1484784"/>
            <a:ext cx="7173759" cy="369332"/>
          </a:xfrm>
          <a:prstGeom prst="rect">
            <a:avLst/>
          </a:prstGeom>
        </p:spPr>
        <p:txBody>
          <a:bodyPr wrap="none">
            <a:spAutoFit/>
          </a:bodyPr>
          <a:lstStyle/>
          <a:p>
            <a:r>
              <a:rPr lang="ca-ES" dirty="0" smtClean="0"/>
              <a:t>La </a:t>
            </a:r>
            <a:r>
              <a:rPr lang="ca-ES" dirty="0" err="1" smtClean="0"/>
              <a:t>realización</a:t>
            </a:r>
            <a:r>
              <a:rPr lang="ca-ES" dirty="0" smtClean="0"/>
              <a:t> del </a:t>
            </a:r>
            <a:r>
              <a:rPr lang="ca-ES" dirty="0" err="1" smtClean="0"/>
              <a:t>trabajo</a:t>
            </a:r>
            <a:r>
              <a:rPr lang="ca-ES" dirty="0" smtClean="0"/>
              <a:t> te ha </a:t>
            </a:r>
            <a:r>
              <a:rPr lang="ca-ES" dirty="0" err="1" smtClean="0"/>
              <a:t>ayudado</a:t>
            </a:r>
            <a:r>
              <a:rPr lang="ca-ES" dirty="0" smtClean="0"/>
              <a:t> a integrar </a:t>
            </a:r>
            <a:r>
              <a:rPr lang="ca-ES" dirty="0" err="1" smtClean="0"/>
              <a:t>conocimientos</a:t>
            </a:r>
            <a:r>
              <a:rPr lang="ca-ES" dirty="0" smtClean="0"/>
              <a:t> de:</a:t>
            </a:r>
            <a:endParaRPr lang="ca-ES" dirty="0"/>
          </a:p>
        </p:txBody>
      </p:sp>
      <p:sp>
        <p:nvSpPr>
          <p:cNvPr id="10" name="9 Rectángulo"/>
          <p:cNvSpPr/>
          <p:nvPr/>
        </p:nvSpPr>
        <p:spPr>
          <a:xfrm>
            <a:off x="615680" y="2031035"/>
            <a:ext cx="2595582" cy="369332"/>
          </a:xfrm>
          <a:prstGeom prst="rect">
            <a:avLst/>
          </a:prstGeom>
        </p:spPr>
        <p:txBody>
          <a:bodyPr wrap="none">
            <a:spAutoFit/>
          </a:bodyPr>
          <a:lstStyle/>
          <a:p>
            <a:r>
              <a:rPr lang="ca-ES" dirty="0" smtClean="0"/>
              <a:t>Química-</a:t>
            </a:r>
            <a:r>
              <a:rPr lang="ca-ES" dirty="0" err="1" smtClean="0"/>
              <a:t>Farmacología</a:t>
            </a:r>
            <a:endParaRPr lang="ca-ES" dirty="0"/>
          </a:p>
        </p:txBody>
      </p:sp>
      <p:sp>
        <p:nvSpPr>
          <p:cNvPr id="11" name="10 Rectángulo"/>
          <p:cNvSpPr/>
          <p:nvPr/>
        </p:nvSpPr>
        <p:spPr>
          <a:xfrm>
            <a:off x="4064650" y="2051556"/>
            <a:ext cx="2275046" cy="369332"/>
          </a:xfrm>
          <a:prstGeom prst="rect">
            <a:avLst/>
          </a:prstGeom>
        </p:spPr>
        <p:txBody>
          <a:bodyPr wrap="none">
            <a:spAutoFit/>
          </a:bodyPr>
          <a:lstStyle/>
          <a:p>
            <a:r>
              <a:rPr lang="ca-ES" dirty="0" smtClean="0"/>
              <a:t>Química-</a:t>
            </a:r>
            <a:r>
              <a:rPr lang="ca-ES" dirty="0" err="1" smtClean="0"/>
              <a:t>Toxicología</a:t>
            </a:r>
            <a:endParaRPr lang="ca-ES" dirty="0"/>
          </a:p>
        </p:txBody>
      </p:sp>
      <p:sp>
        <p:nvSpPr>
          <p:cNvPr id="12" name="11 Rectángulo"/>
          <p:cNvSpPr/>
          <p:nvPr/>
        </p:nvSpPr>
        <p:spPr>
          <a:xfrm>
            <a:off x="2584986" y="4908072"/>
            <a:ext cx="2826479" cy="369332"/>
          </a:xfrm>
          <a:prstGeom prst="rect">
            <a:avLst/>
          </a:prstGeom>
        </p:spPr>
        <p:txBody>
          <a:bodyPr wrap="none">
            <a:spAutoFit/>
          </a:bodyPr>
          <a:lstStyle/>
          <a:p>
            <a:r>
              <a:rPr lang="ca-ES" dirty="0" err="1" smtClean="0"/>
              <a:t>Farmacología-Toxicología</a:t>
            </a:r>
            <a:endParaRPr lang="ca-ES" dirty="0"/>
          </a:p>
        </p:txBody>
      </p:sp>
      <p:sp>
        <p:nvSpPr>
          <p:cNvPr id="4" name="3 CuadroTexto"/>
          <p:cNvSpPr txBox="1"/>
          <p:nvPr/>
        </p:nvSpPr>
        <p:spPr>
          <a:xfrm>
            <a:off x="4110556" y="6398274"/>
            <a:ext cx="466794" cy="261610"/>
          </a:xfrm>
          <a:prstGeom prst="rect">
            <a:avLst/>
          </a:prstGeom>
          <a:noFill/>
        </p:spPr>
        <p:txBody>
          <a:bodyPr wrap="none" rtlCol="0">
            <a:spAutoFit/>
          </a:bodyPr>
          <a:lstStyle/>
          <a:p>
            <a:r>
              <a:rPr lang="ca-ES" sz="1100" b="1" dirty="0" smtClean="0">
                <a:solidFill>
                  <a:schemeClr val="bg1"/>
                </a:solidFill>
              </a:rPr>
              <a:t>37%</a:t>
            </a:r>
            <a:endParaRPr lang="ca-ES" sz="1100" b="1" dirty="0">
              <a:solidFill>
                <a:schemeClr val="bg1"/>
              </a:solidFill>
            </a:endParaRPr>
          </a:p>
        </p:txBody>
      </p:sp>
    </p:spTree>
    <p:extLst>
      <p:ext uri="{BB962C8B-B14F-4D97-AF65-F5344CB8AC3E}">
        <p14:creationId xmlns:p14="http://schemas.microsoft.com/office/powerpoint/2010/main" xmlns="" val="24366941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404664"/>
            <a:ext cx="8363272" cy="990600"/>
          </a:xfrm>
        </p:spPr>
        <p:txBody>
          <a:bodyPr/>
          <a:lstStyle/>
          <a:p>
            <a:r>
              <a:rPr lang="ca-ES" dirty="0" err="1" smtClean="0"/>
              <a:t>Resultados</a:t>
            </a:r>
            <a:r>
              <a:rPr lang="ca-ES" dirty="0" smtClean="0"/>
              <a:t> de la </a:t>
            </a:r>
            <a:r>
              <a:rPr lang="ca-ES" dirty="0" err="1" smtClean="0"/>
              <a:t>encuesta</a:t>
            </a:r>
            <a:endParaRPr lang="ca-ES" dirty="0"/>
          </a:p>
        </p:txBody>
      </p:sp>
      <p:sp>
        <p:nvSpPr>
          <p:cNvPr id="4" name="3 CuadroTexto"/>
          <p:cNvSpPr txBox="1"/>
          <p:nvPr/>
        </p:nvSpPr>
        <p:spPr>
          <a:xfrm>
            <a:off x="4110556" y="6398274"/>
            <a:ext cx="466794" cy="261610"/>
          </a:xfrm>
          <a:prstGeom prst="rect">
            <a:avLst/>
          </a:prstGeom>
          <a:noFill/>
        </p:spPr>
        <p:txBody>
          <a:bodyPr wrap="none" rtlCol="0">
            <a:spAutoFit/>
          </a:bodyPr>
          <a:lstStyle/>
          <a:p>
            <a:r>
              <a:rPr lang="ca-ES" sz="1100" b="1" dirty="0" smtClean="0">
                <a:solidFill>
                  <a:schemeClr val="bg1"/>
                </a:solidFill>
              </a:rPr>
              <a:t>37%</a:t>
            </a:r>
            <a:endParaRPr lang="ca-ES" sz="1100" b="1" dirty="0">
              <a:solidFill>
                <a:schemeClr val="bg1"/>
              </a:solidFill>
            </a:endParaRPr>
          </a:p>
        </p:txBody>
      </p:sp>
      <p:pic>
        <p:nvPicPr>
          <p:cNvPr id="11266"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461963" y="1523999"/>
            <a:ext cx="5982245" cy="277276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267"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432113" y="4509120"/>
            <a:ext cx="5984928" cy="864096"/>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1268" name="Picture 4"/>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3424577" y="4849565"/>
            <a:ext cx="5634633" cy="200455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2565430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404664"/>
            <a:ext cx="8363272" cy="990600"/>
          </a:xfrm>
        </p:spPr>
        <p:txBody>
          <a:bodyPr/>
          <a:lstStyle/>
          <a:p>
            <a:r>
              <a:rPr lang="ca-ES" dirty="0" err="1" smtClean="0"/>
              <a:t>Resultados</a:t>
            </a:r>
            <a:r>
              <a:rPr lang="ca-ES" dirty="0" smtClean="0"/>
              <a:t> de la </a:t>
            </a:r>
            <a:r>
              <a:rPr lang="ca-ES" dirty="0" err="1" smtClean="0"/>
              <a:t>encuesta</a:t>
            </a:r>
            <a:endParaRPr lang="ca-ES" dirty="0"/>
          </a:p>
        </p:txBody>
      </p:sp>
      <p:sp>
        <p:nvSpPr>
          <p:cNvPr id="4" name="3 CuadroTexto"/>
          <p:cNvSpPr txBox="1"/>
          <p:nvPr/>
        </p:nvSpPr>
        <p:spPr>
          <a:xfrm>
            <a:off x="4110556" y="6398274"/>
            <a:ext cx="466794" cy="261610"/>
          </a:xfrm>
          <a:prstGeom prst="rect">
            <a:avLst/>
          </a:prstGeom>
          <a:noFill/>
        </p:spPr>
        <p:txBody>
          <a:bodyPr wrap="none" rtlCol="0">
            <a:spAutoFit/>
          </a:bodyPr>
          <a:lstStyle/>
          <a:p>
            <a:r>
              <a:rPr lang="ca-ES" sz="1100" b="1" dirty="0" smtClean="0">
                <a:solidFill>
                  <a:schemeClr val="bg1"/>
                </a:solidFill>
              </a:rPr>
              <a:t>37%</a:t>
            </a:r>
            <a:endParaRPr lang="ca-ES" sz="1100" b="1" dirty="0">
              <a:solidFill>
                <a:schemeClr val="bg1"/>
              </a:solidFill>
            </a:endParaRPr>
          </a:p>
        </p:txBody>
      </p:sp>
      <p:pic>
        <p:nvPicPr>
          <p:cNvPr id="12290"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238712" y="3068960"/>
            <a:ext cx="8677275" cy="320040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8" name="1 Título"/>
          <p:cNvSpPr txBox="1">
            <a:spLocks/>
          </p:cNvSpPr>
          <p:nvPr/>
        </p:nvSpPr>
        <p:spPr>
          <a:xfrm>
            <a:off x="490105" y="1340768"/>
            <a:ext cx="8363272" cy="990600"/>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spc="-100" baseline="0">
                <a:solidFill>
                  <a:schemeClr val="tx2"/>
                </a:solidFill>
                <a:latin typeface="+mj-lt"/>
                <a:ea typeface="+mj-ea"/>
                <a:cs typeface="+mj-cs"/>
              </a:defRPr>
            </a:lvl1pPr>
          </a:lstStyle>
          <a:p>
            <a:pPr algn="ctr"/>
            <a:r>
              <a:rPr lang="ca-ES" sz="2800" dirty="0" err="1" smtClean="0">
                <a:solidFill>
                  <a:schemeClr val="tx1"/>
                </a:solidFill>
              </a:rPr>
              <a:t>Grado</a:t>
            </a:r>
            <a:r>
              <a:rPr lang="ca-ES" sz="2800" dirty="0" smtClean="0">
                <a:solidFill>
                  <a:schemeClr val="tx1"/>
                </a:solidFill>
              </a:rPr>
              <a:t> de </a:t>
            </a:r>
            <a:r>
              <a:rPr lang="ca-ES" sz="2800" dirty="0" err="1" smtClean="0">
                <a:solidFill>
                  <a:schemeClr val="tx1"/>
                </a:solidFill>
              </a:rPr>
              <a:t>satisfacción</a:t>
            </a:r>
            <a:r>
              <a:rPr lang="ca-ES" sz="2800" dirty="0" smtClean="0">
                <a:solidFill>
                  <a:schemeClr val="tx1"/>
                </a:solidFill>
              </a:rPr>
              <a:t> con la </a:t>
            </a:r>
            <a:r>
              <a:rPr lang="ca-ES" sz="2800" dirty="0" err="1" smtClean="0">
                <a:solidFill>
                  <a:schemeClr val="tx1"/>
                </a:solidFill>
              </a:rPr>
              <a:t>actividad</a:t>
            </a:r>
            <a:endParaRPr lang="ca-ES" sz="2800" dirty="0">
              <a:solidFill>
                <a:schemeClr val="tx1"/>
              </a:solidFill>
            </a:endParaRPr>
          </a:p>
        </p:txBody>
      </p:sp>
      <p:sp>
        <p:nvSpPr>
          <p:cNvPr id="6" name="5 Llamada rectangular redondeada"/>
          <p:cNvSpPr/>
          <p:nvPr/>
        </p:nvSpPr>
        <p:spPr>
          <a:xfrm flipV="1">
            <a:off x="5292080" y="3284984"/>
            <a:ext cx="3168352" cy="2664296"/>
          </a:xfrm>
          <a:prstGeom prst="wedgeRoundRectCallou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a-ES"/>
          </a:p>
        </p:txBody>
      </p:sp>
      <p:sp>
        <p:nvSpPr>
          <p:cNvPr id="7" name="6 CuadroTexto"/>
          <p:cNvSpPr txBox="1"/>
          <p:nvPr/>
        </p:nvSpPr>
        <p:spPr>
          <a:xfrm>
            <a:off x="5868144" y="2420888"/>
            <a:ext cx="1122423" cy="400110"/>
          </a:xfrm>
          <a:prstGeom prst="rect">
            <a:avLst/>
          </a:prstGeom>
          <a:noFill/>
        </p:spPr>
        <p:txBody>
          <a:bodyPr wrap="none" rtlCol="0">
            <a:spAutoFit/>
          </a:bodyPr>
          <a:lstStyle/>
          <a:p>
            <a:r>
              <a:rPr lang="ca-ES" sz="2000" b="1" dirty="0" smtClean="0">
                <a:solidFill>
                  <a:schemeClr val="tx2"/>
                </a:solidFill>
              </a:rPr>
              <a:t>72% ≥ 7</a:t>
            </a:r>
            <a:endParaRPr lang="ca-ES" sz="2000" b="1" dirty="0">
              <a:solidFill>
                <a:schemeClr val="tx2"/>
              </a:solidFill>
            </a:endParaRPr>
          </a:p>
        </p:txBody>
      </p:sp>
    </p:spTree>
    <p:extLst>
      <p:ext uri="{BB962C8B-B14F-4D97-AF65-F5344CB8AC3E}">
        <p14:creationId xmlns:p14="http://schemas.microsoft.com/office/powerpoint/2010/main" xmlns="" val="986037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ca-ES" dirty="0" err="1" smtClean="0"/>
              <a:t>Conclusiones</a:t>
            </a:r>
            <a:endParaRPr lang="ca-ES" dirty="0"/>
          </a:p>
        </p:txBody>
      </p:sp>
      <p:sp>
        <p:nvSpPr>
          <p:cNvPr id="3" name="2 Marcador de contenido"/>
          <p:cNvSpPr>
            <a:spLocks noGrp="1"/>
          </p:cNvSpPr>
          <p:nvPr>
            <p:ph idx="1"/>
          </p:nvPr>
        </p:nvSpPr>
        <p:spPr/>
        <p:txBody>
          <a:bodyPr/>
          <a:lstStyle/>
          <a:p>
            <a:r>
              <a:rPr lang="ca-ES" dirty="0" smtClean="0"/>
              <a:t>Los </a:t>
            </a:r>
            <a:r>
              <a:rPr lang="ca-ES" dirty="0" err="1" smtClean="0"/>
              <a:t>equipos</a:t>
            </a:r>
            <a:r>
              <a:rPr lang="ca-ES" dirty="0" smtClean="0"/>
              <a:t> </a:t>
            </a:r>
            <a:r>
              <a:rPr lang="ca-ES" dirty="0" err="1" smtClean="0"/>
              <a:t>docentes</a:t>
            </a:r>
            <a:r>
              <a:rPr lang="ca-ES" dirty="0" smtClean="0"/>
              <a:t> de las </a:t>
            </a:r>
            <a:r>
              <a:rPr lang="ca-ES" dirty="0" err="1" smtClean="0"/>
              <a:t>distintas</a:t>
            </a:r>
            <a:r>
              <a:rPr lang="ca-ES" dirty="0" smtClean="0"/>
              <a:t> </a:t>
            </a:r>
            <a:r>
              <a:rPr lang="ca-ES" dirty="0" err="1" smtClean="0"/>
              <a:t>asignaturas</a:t>
            </a:r>
            <a:r>
              <a:rPr lang="ca-ES" dirty="0" smtClean="0"/>
              <a:t> </a:t>
            </a:r>
            <a:r>
              <a:rPr lang="ca-ES" dirty="0" err="1" smtClean="0"/>
              <a:t>implicadas</a:t>
            </a:r>
            <a:r>
              <a:rPr lang="ca-ES" dirty="0" smtClean="0"/>
              <a:t> </a:t>
            </a:r>
            <a:r>
              <a:rPr lang="ca-ES" dirty="0" err="1" smtClean="0"/>
              <a:t>consideran</a:t>
            </a:r>
            <a:r>
              <a:rPr lang="ca-ES" dirty="0" smtClean="0"/>
              <a:t> </a:t>
            </a:r>
            <a:r>
              <a:rPr lang="ca-ES" dirty="0" err="1" smtClean="0"/>
              <a:t>satisfactoria</a:t>
            </a:r>
            <a:r>
              <a:rPr lang="ca-ES" dirty="0" smtClean="0"/>
              <a:t> la </a:t>
            </a:r>
            <a:r>
              <a:rPr lang="ca-ES" dirty="0" err="1" smtClean="0"/>
              <a:t>realización</a:t>
            </a:r>
            <a:r>
              <a:rPr lang="ca-ES" dirty="0" smtClean="0"/>
              <a:t> de la </a:t>
            </a:r>
            <a:r>
              <a:rPr lang="ca-ES" dirty="0" err="1" smtClean="0"/>
              <a:t>actividad</a:t>
            </a:r>
            <a:r>
              <a:rPr lang="ca-ES" dirty="0" smtClean="0"/>
              <a:t> y </a:t>
            </a:r>
            <a:r>
              <a:rPr lang="ca-ES" dirty="0" err="1" smtClean="0"/>
              <a:t>sus</a:t>
            </a:r>
            <a:r>
              <a:rPr lang="ca-ES" dirty="0" smtClean="0"/>
              <a:t> </a:t>
            </a:r>
            <a:r>
              <a:rPr lang="ca-ES" dirty="0" err="1" smtClean="0"/>
              <a:t>resultados</a:t>
            </a:r>
            <a:r>
              <a:rPr lang="ca-ES" dirty="0" smtClean="0"/>
              <a:t>.</a:t>
            </a:r>
          </a:p>
          <a:p>
            <a:r>
              <a:rPr lang="ca-ES" dirty="0" smtClean="0"/>
              <a:t>Los </a:t>
            </a:r>
            <a:r>
              <a:rPr lang="ca-ES" dirty="0" err="1" smtClean="0"/>
              <a:t>alumnos</a:t>
            </a:r>
            <a:r>
              <a:rPr lang="ca-ES" dirty="0" smtClean="0"/>
              <a:t> que han </a:t>
            </a:r>
            <a:r>
              <a:rPr lang="ca-ES" dirty="0" err="1" smtClean="0"/>
              <a:t>realizado</a:t>
            </a:r>
            <a:r>
              <a:rPr lang="ca-ES" dirty="0" smtClean="0"/>
              <a:t> el </a:t>
            </a:r>
            <a:r>
              <a:rPr lang="ca-ES" dirty="0" err="1" smtClean="0"/>
              <a:t>trabajo</a:t>
            </a:r>
            <a:r>
              <a:rPr lang="ca-ES" dirty="0" smtClean="0"/>
              <a:t> </a:t>
            </a:r>
            <a:r>
              <a:rPr lang="ca-ES" dirty="0" err="1" smtClean="0"/>
              <a:t>obtienen</a:t>
            </a:r>
            <a:r>
              <a:rPr lang="ca-ES" dirty="0" smtClean="0"/>
              <a:t> </a:t>
            </a:r>
            <a:r>
              <a:rPr lang="ca-ES" dirty="0" err="1" smtClean="0"/>
              <a:t>buena</a:t>
            </a:r>
            <a:r>
              <a:rPr lang="ca-ES" dirty="0" smtClean="0"/>
              <a:t> nota (82% ≥ 7).</a:t>
            </a:r>
          </a:p>
          <a:p>
            <a:r>
              <a:rPr lang="ca-ES" dirty="0" smtClean="0"/>
              <a:t>Los </a:t>
            </a:r>
            <a:r>
              <a:rPr lang="ca-ES" dirty="0" err="1" smtClean="0"/>
              <a:t>alumnos</a:t>
            </a:r>
            <a:r>
              <a:rPr lang="ca-ES" dirty="0" smtClean="0"/>
              <a:t> que han </a:t>
            </a:r>
            <a:r>
              <a:rPr lang="ca-ES" dirty="0" err="1" smtClean="0"/>
              <a:t>contestado</a:t>
            </a:r>
            <a:r>
              <a:rPr lang="ca-ES" dirty="0" smtClean="0"/>
              <a:t> la </a:t>
            </a:r>
            <a:r>
              <a:rPr lang="ca-ES" dirty="0" err="1" smtClean="0"/>
              <a:t>encuesta</a:t>
            </a:r>
            <a:r>
              <a:rPr lang="ca-ES" dirty="0" smtClean="0"/>
              <a:t> </a:t>
            </a:r>
            <a:r>
              <a:rPr lang="ca-ES" dirty="0" smtClean="0"/>
              <a:t>indican un alto </a:t>
            </a:r>
            <a:r>
              <a:rPr lang="ca-ES" dirty="0" err="1" smtClean="0"/>
              <a:t>grado</a:t>
            </a:r>
            <a:r>
              <a:rPr lang="ca-ES" dirty="0" smtClean="0"/>
              <a:t> de </a:t>
            </a:r>
            <a:r>
              <a:rPr lang="ca-ES" dirty="0" err="1" smtClean="0"/>
              <a:t>satisfacción</a:t>
            </a:r>
            <a:r>
              <a:rPr lang="ca-ES" dirty="0" smtClean="0"/>
              <a:t> con la </a:t>
            </a:r>
            <a:r>
              <a:rPr lang="ca-ES" dirty="0" err="1" smtClean="0"/>
              <a:t>actividad</a:t>
            </a:r>
            <a:r>
              <a:rPr lang="ca-ES" dirty="0" smtClean="0"/>
              <a:t>, y </a:t>
            </a:r>
            <a:r>
              <a:rPr lang="ca-ES" dirty="0" err="1" smtClean="0"/>
              <a:t>consideran</a:t>
            </a:r>
            <a:r>
              <a:rPr lang="ca-ES" dirty="0" smtClean="0"/>
              <a:t> </a:t>
            </a:r>
            <a:r>
              <a:rPr lang="ca-ES" dirty="0" smtClean="0"/>
              <a:t>que </a:t>
            </a:r>
            <a:r>
              <a:rPr lang="ca-ES" dirty="0" err="1" smtClean="0"/>
              <a:t>ésta</a:t>
            </a:r>
            <a:r>
              <a:rPr lang="ca-ES" dirty="0" smtClean="0"/>
              <a:t> les ha </a:t>
            </a:r>
            <a:r>
              <a:rPr lang="ca-ES" dirty="0" err="1" smtClean="0"/>
              <a:t>ayudado</a:t>
            </a:r>
            <a:r>
              <a:rPr lang="ca-ES" dirty="0" smtClean="0"/>
              <a:t> </a:t>
            </a:r>
            <a:r>
              <a:rPr lang="ca-ES" dirty="0" err="1" smtClean="0"/>
              <a:t>tanto</a:t>
            </a:r>
            <a:r>
              <a:rPr lang="ca-ES" dirty="0" smtClean="0"/>
              <a:t> en la </a:t>
            </a:r>
            <a:r>
              <a:rPr lang="ca-ES" dirty="0" err="1" smtClean="0"/>
              <a:t>integración</a:t>
            </a:r>
            <a:r>
              <a:rPr lang="ca-ES" dirty="0" smtClean="0"/>
              <a:t> como en la </a:t>
            </a:r>
            <a:r>
              <a:rPr lang="ca-ES" dirty="0" err="1" smtClean="0"/>
              <a:t>adquisición</a:t>
            </a:r>
            <a:r>
              <a:rPr lang="ca-ES" dirty="0" smtClean="0"/>
              <a:t> de </a:t>
            </a:r>
            <a:r>
              <a:rPr lang="ca-ES" dirty="0" err="1" smtClean="0"/>
              <a:t>conocimientos</a:t>
            </a:r>
            <a:r>
              <a:rPr lang="ca-ES" dirty="0" smtClean="0"/>
              <a:t>. </a:t>
            </a:r>
            <a:endParaRPr lang="ca-ES" dirty="0"/>
          </a:p>
        </p:txBody>
      </p:sp>
      <p:pic>
        <p:nvPicPr>
          <p:cNvPr id="13314"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t="12855"/>
          <a:stretch>
            <a:fillRect/>
          </a:stretch>
        </p:blipFill>
        <p:spPr bwMode="auto">
          <a:xfrm>
            <a:off x="4932040" y="5157192"/>
            <a:ext cx="3772669" cy="146445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extLst>
      <p:ext uri="{BB962C8B-B14F-4D97-AF65-F5344CB8AC3E}">
        <p14:creationId xmlns:p14="http://schemas.microsoft.com/office/powerpoint/2010/main" xmlns="" val="13293369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CuadroTexto"/>
          <p:cNvSpPr txBox="1"/>
          <p:nvPr/>
        </p:nvSpPr>
        <p:spPr>
          <a:xfrm>
            <a:off x="683568" y="692696"/>
            <a:ext cx="4143122" cy="6247864"/>
          </a:xfrm>
          <a:prstGeom prst="rect">
            <a:avLst/>
          </a:prstGeom>
          <a:noFill/>
        </p:spPr>
        <p:txBody>
          <a:bodyPr wrap="none" rtlCol="0">
            <a:spAutoFit/>
          </a:bodyPr>
          <a:lstStyle/>
          <a:p>
            <a:r>
              <a:rPr lang="ca-ES" sz="2000" b="1" dirty="0" smtClean="0"/>
              <a:t>Equipo </a:t>
            </a:r>
            <a:r>
              <a:rPr lang="ca-ES" sz="2000" b="1" dirty="0" err="1" smtClean="0"/>
              <a:t>docente</a:t>
            </a:r>
            <a:r>
              <a:rPr lang="ca-ES" sz="2000" b="1" dirty="0" smtClean="0"/>
              <a:t>:</a:t>
            </a:r>
          </a:p>
          <a:p>
            <a:endParaRPr lang="ca-ES" sz="2000" b="1" dirty="0" smtClean="0"/>
          </a:p>
          <a:p>
            <a:pPr marL="285750" indent="-285750">
              <a:buFontTx/>
              <a:buChar char="-"/>
            </a:pPr>
            <a:r>
              <a:rPr lang="ca-ES" dirty="0" err="1" smtClean="0"/>
              <a:t>Farmacología</a:t>
            </a:r>
            <a:r>
              <a:rPr lang="ca-ES" dirty="0" smtClean="0"/>
              <a:t>:</a:t>
            </a:r>
          </a:p>
          <a:p>
            <a:pPr marL="742950" lvl="1" indent="-285750">
              <a:buFont typeface="Arial" panose="020B0604020202020204" pitchFamily="34" charset="0"/>
              <a:buChar char="•"/>
            </a:pPr>
            <a:r>
              <a:rPr lang="ca-ES" dirty="0" smtClean="0"/>
              <a:t>Marta Alegret</a:t>
            </a:r>
          </a:p>
          <a:p>
            <a:pPr marL="742950" lvl="1" indent="-285750">
              <a:buFont typeface="Arial" panose="020B0604020202020204" pitchFamily="34" charset="0"/>
              <a:buChar char="•"/>
            </a:pPr>
            <a:r>
              <a:rPr lang="ca-ES" dirty="0" smtClean="0"/>
              <a:t>Marcel·lí Carbó</a:t>
            </a:r>
          </a:p>
          <a:p>
            <a:pPr marL="742950" lvl="1" indent="-285750">
              <a:buFont typeface="Arial" panose="020B0604020202020204" pitchFamily="34" charset="0"/>
              <a:buChar char="•"/>
            </a:pPr>
            <a:r>
              <a:rPr lang="ca-ES" dirty="0" smtClean="0"/>
              <a:t>Mercè Pallàs</a:t>
            </a:r>
          </a:p>
          <a:p>
            <a:pPr marL="742950" lvl="1" indent="-285750">
              <a:buFont typeface="Arial" panose="020B0604020202020204" pitchFamily="34" charset="0"/>
              <a:buChar char="•"/>
            </a:pPr>
            <a:r>
              <a:rPr lang="ca-ES" dirty="0" smtClean="0"/>
              <a:t>Manuel Vázquez-Carrera</a:t>
            </a:r>
          </a:p>
          <a:p>
            <a:pPr marL="742950" lvl="1" indent="-285750">
              <a:buFont typeface="Arial" panose="020B0604020202020204" pitchFamily="34" charset="0"/>
              <a:buChar char="•"/>
            </a:pPr>
            <a:endParaRPr lang="ca-ES" dirty="0" smtClean="0"/>
          </a:p>
          <a:p>
            <a:pPr marL="285750" indent="-285750">
              <a:buFontTx/>
              <a:buChar char="-"/>
            </a:pPr>
            <a:r>
              <a:rPr lang="ca-ES" dirty="0" smtClean="0"/>
              <a:t>Química:</a:t>
            </a:r>
          </a:p>
          <a:p>
            <a:pPr marL="742950" lvl="1" indent="-285750">
              <a:buFont typeface="Arial" panose="020B0604020202020204" pitchFamily="34" charset="0"/>
              <a:buChar char="•"/>
            </a:pPr>
            <a:r>
              <a:rPr lang="ca-ES" dirty="0" smtClean="0"/>
              <a:t>M. Immaculada Dinarès </a:t>
            </a:r>
          </a:p>
          <a:p>
            <a:pPr marL="742950" lvl="1" indent="-285750">
              <a:buFont typeface="Arial" panose="020B0604020202020204" pitchFamily="34" charset="0"/>
              <a:buChar char="•"/>
            </a:pPr>
            <a:r>
              <a:rPr lang="ca-ES" dirty="0" smtClean="0"/>
              <a:t>Anna Díez</a:t>
            </a:r>
          </a:p>
          <a:p>
            <a:pPr marL="742950" lvl="1" indent="-285750">
              <a:buFont typeface="Arial" panose="020B0604020202020204" pitchFamily="34" charset="0"/>
              <a:buChar char="•"/>
            </a:pPr>
            <a:r>
              <a:rPr lang="ca-ES" dirty="0" smtClean="0"/>
              <a:t>Rosa Griera</a:t>
            </a:r>
          </a:p>
          <a:p>
            <a:pPr marL="742950" lvl="1" indent="-285750">
              <a:buFont typeface="Arial" panose="020B0604020202020204" pitchFamily="34" charset="0"/>
              <a:buChar char="•"/>
            </a:pPr>
            <a:r>
              <a:rPr lang="ca-ES" dirty="0" smtClean="0"/>
              <a:t>Núria Llor </a:t>
            </a:r>
          </a:p>
          <a:p>
            <a:pPr marL="742950" lvl="1" indent="-285750">
              <a:buFont typeface="Arial" panose="020B0604020202020204" pitchFamily="34" charset="0"/>
              <a:buChar char="•"/>
            </a:pPr>
            <a:r>
              <a:rPr lang="ca-ES" dirty="0" smtClean="0"/>
              <a:t>Ester Zulaica </a:t>
            </a:r>
          </a:p>
          <a:p>
            <a:pPr marL="742950" lvl="1" indent="-285750">
              <a:buFont typeface="Arial" panose="020B0604020202020204" pitchFamily="34" charset="0"/>
              <a:buChar char="•"/>
            </a:pPr>
            <a:endParaRPr lang="ca-ES" dirty="0"/>
          </a:p>
          <a:p>
            <a:r>
              <a:rPr lang="ca-ES" dirty="0" smtClean="0"/>
              <a:t>- </a:t>
            </a:r>
            <a:r>
              <a:rPr lang="ca-ES" dirty="0" err="1" smtClean="0"/>
              <a:t>Toxicología</a:t>
            </a:r>
            <a:r>
              <a:rPr lang="ca-ES" dirty="0" smtClean="0"/>
              <a:t>:</a:t>
            </a:r>
          </a:p>
          <a:p>
            <a:pPr marL="742950" lvl="1" indent="-285750">
              <a:buFont typeface="Arial" panose="020B0604020202020204" pitchFamily="34" charset="0"/>
              <a:buChar char="•"/>
            </a:pPr>
            <a:r>
              <a:rPr lang="ca-ES" dirty="0" smtClean="0"/>
              <a:t>Jesús Gómez</a:t>
            </a:r>
          </a:p>
          <a:p>
            <a:pPr marL="742950" lvl="1" indent="-285750">
              <a:buFont typeface="Arial" panose="020B0604020202020204" pitchFamily="34" charset="0"/>
              <a:buChar char="•"/>
            </a:pPr>
            <a:r>
              <a:rPr lang="ca-ES" dirty="0" smtClean="0"/>
              <a:t>Joan M. </a:t>
            </a:r>
            <a:r>
              <a:rPr lang="ca-ES" dirty="0"/>
              <a:t>L</a:t>
            </a:r>
            <a:r>
              <a:rPr lang="ca-ES" dirty="0" smtClean="0"/>
              <a:t>lobet</a:t>
            </a:r>
          </a:p>
          <a:p>
            <a:pPr marL="742950" lvl="1" indent="-285750">
              <a:buFont typeface="Arial" panose="020B0604020202020204" pitchFamily="34" charset="0"/>
              <a:buChar char="•"/>
            </a:pPr>
            <a:r>
              <a:rPr lang="ca-ES" dirty="0" smtClean="0"/>
              <a:t>Miquel Rodamilans</a:t>
            </a:r>
          </a:p>
          <a:p>
            <a:endParaRPr lang="ca-ES" dirty="0"/>
          </a:p>
          <a:p>
            <a:r>
              <a:rPr lang="ca-ES" b="1" dirty="0" smtClean="0"/>
              <a:t>IP del </a:t>
            </a:r>
            <a:r>
              <a:rPr lang="ca-ES" b="1" dirty="0" err="1" smtClean="0"/>
              <a:t>proyecto</a:t>
            </a:r>
            <a:r>
              <a:rPr lang="ca-ES" b="1" dirty="0" smtClean="0"/>
              <a:t> </a:t>
            </a:r>
            <a:r>
              <a:rPr lang="ca-ES" b="1" dirty="0" err="1" smtClean="0"/>
              <a:t>docente</a:t>
            </a:r>
            <a:r>
              <a:rPr lang="ca-ES" b="1" dirty="0" smtClean="0"/>
              <a:t>: </a:t>
            </a:r>
            <a:r>
              <a:rPr lang="ca-ES" dirty="0" smtClean="0"/>
              <a:t>David Pubill</a:t>
            </a:r>
          </a:p>
          <a:p>
            <a:endParaRPr lang="ca-ES" dirty="0" smtClean="0"/>
          </a:p>
        </p:txBody>
      </p:sp>
      <p:pic>
        <p:nvPicPr>
          <p:cNvPr id="14339"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5580112" y="1196752"/>
            <a:ext cx="2851513" cy="213588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4340" name="Picture 4"/>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6153674" y="4019600"/>
            <a:ext cx="1506980" cy="135361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0" name="9 CuadroTexto"/>
          <p:cNvSpPr txBox="1"/>
          <p:nvPr/>
        </p:nvSpPr>
        <p:spPr>
          <a:xfrm>
            <a:off x="6153674" y="5476582"/>
            <a:ext cx="1829347" cy="369332"/>
          </a:xfrm>
          <a:prstGeom prst="rect">
            <a:avLst/>
          </a:prstGeom>
          <a:noFill/>
        </p:spPr>
        <p:txBody>
          <a:bodyPr wrap="none" rtlCol="0">
            <a:spAutoFit/>
          </a:bodyPr>
          <a:lstStyle/>
          <a:p>
            <a:r>
              <a:rPr lang="ca-ES" dirty="0" smtClean="0"/>
              <a:t>alegret@ub.edu</a:t>
            </a:r>
            <a:endParaRPr lang="ca-ES" dirty="0"/>
          </a:p>
        </p:txBody>
      </p:sp>
    </p:spTree>
    <p:extLst>
      <p:ext uri="{BB962C8B-B14F-4D97-AF65-F5344CB8AC3E}">
        <p14:creationId xmlns:p14="http://schemas.microsoft.com/office/powerpoint/2010/main" xmlns="" val="204767689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dad">
  <a:themeElements>
    <a:clrScheme name="Claridad">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Clásico de Office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dad">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Clarity</Template>
  <TotalTime>477</TotalTime>
  <Words>1743</Words>
  <Application>Microsoft Office PowerPoint</Application>
  <PresentationFormat>Presentación en pantalla (4:3)</PresentationFormat>
  <Paragraphs>239</Paragraphs>
  <Slides>21</Slides>
  <Notes>21</Notes>
  <HiddenSlides>0</HiddenSlides>
  <MMClips>0</MMClips>
  <ScaleCrop>false</ScaleCrop>
  <HeadingPairs>
    <vt:vector size="4" baseType="variant">
      <vt:variant>
        <vt:lpstr>Tema</vt:lpstr>
      </vt:variant>
      <vt:variant>
        <vt:i4>1</vt:i4>
      </vt:variant>
      <vt:variant>
        <vt:lpstr>Títulos de diapositiva</vt:lpstr>
      </vt:variant>
      <vt:variant>
        <vt:i4>21</vt:i4>
      </vt:variant>
    </vt:vector>
  </HeadingPairs>
  <TitlesOfParts>
    <vt:vector size="22" baseType="lpstr">
      <vt:lpstr>Claridad</vt:lpstr>
      <vt:lpstr>Experiencia docente: actividad de integración química-farmacología toxicología</vt:lpstr>
      <vt:lpstr>Contexto</vt:lpstr>
      <vt:lpstr>Asignaturas implicadas</vt:lpstr>
      <vt:lpstr>Actividad de evaluación continuada Farmacología y Terapéutica II. Curso 17-18</vt:lpstr>
      <vt:lpstr>Metodología</vt:lpstr>
      <vt:lpstr>Evaluación</vt:lpstr>
      <vt:lpstr>Caso clínico</vt:lpstr>
      <vt:lpstr>Cuestionario</vt:lpstr>
      <vt:lpstr>Cuestionario</vt:lpstr>
      <vt:lpstr>Cuestionario</vt:lpstr>
      <vt:lpstr>Cuestionario</vt:lpstr>
      <vt:lpstr>Cuestionario</vt:lpstr>
      <vt:lpstr>Resultados</vt:lpstr>
      <vt:lpstr>Resultados del examen</vt:lpstr>
      <vt:lpstr>Resultados de la encuesta</vt:lpstr>
      <vt:lpstr>Resultados de la encuesta</vt:lpstr>
      <vt:lpstr>Resultados de la encuesta</vt:lpstr>
      <vt:lpstr>Resultados de la encuesta</vt:lpstr>
      <vt:lpstr>Resultados de la encuesta</vt:lpstr>
      <vt:lpstr>Conclusiones</vt:lpstr>
      <vt:lpstr>Diapositiva 21</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Experiencia docente: actividad de integración química-farmacología toxicología</dc:title>
  <dc:creator>Marta</dc:creator>
  <cp:lastModifiedBy>joan</cp:lastModifiedBy>
  <cp:revision>26</cp:revision>
  <cp:lastPrinted>2018-07-13T09:11:31Z</cp:lastPrinted>
  <dcterms:created xsi:type="dcterms:W3CDTF">2018-07-13T08:38:30Z</dcterms:created>
  <dcterms:modified xsi:type="dcterms:W3CDTF">2018-07-13T18:12:33Z</dcterms:modified>
</cp:coreProperties>
</file>